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55" r:id="rId5"/>
    <p:sldMasterId id="2147483869" r:id="rId6"/>
    <p:sldMasterId id="2147483979" r:id="rId7"/>
    <p:sldMasterId id="2147484659" r:id="rId8"/>
  </p:sldMasterIdLst>
  <p:notesMasterIdLst>
    <p:notesMasterId r:id="rId89"/>
  </p:notesMasterIdLst>
  <p:handoutMasterIdLst>
    <p:handoutMasterId r:id="rId90"/>
  </p:handoutMasterIdLst>
  <p:sldIdLst>
    <p:sldId id="258" r:id="rId9"/>
    <p:sldId id="1062" r:id="rId10"/>
    <p:sldId id="1063" r:id="rId11"/>
    <p:sldId id="1047" r:id="rId12"/>
    <p:sldId id="1073" r:id="rId13"/>
    <p:sldId id="1064" r:id="rId14"/>
    <p:sldId id="1065" r:id="rId15"/>
    <p:sldId id="292" r:id="rId16"/>
    <p:sldId id="1048" r:id="rId17"/>
    <p:sldId id="313" r:id="rId18"/>
    <p:sldId id="293" r:id="rId19"/>
    <p:sldId id="314" r:id="rId20"/>
    <p:sldId id="294" r:id="rId21"/>
    <p:sldId id="315" r:id="rId22"/>
    <p:sldId id="296" r:id="rId23"/>
    <p:sldId id="316" r:id="rId24"/>
    <p:sldId id="1066" r:id="rId25"/>
    <p:sldId id="299" r:id="rId26"/>
    <p:sldId id="300" r:id="rId27"/>
    <p:sldId id="317" r:id="rId28"/>
    <p:sldId id="301" r:id="rId29"/>
    <p:sldId id="302" r:id="rId30"/>
    <p:sldId id="318" r:id="rId31"/>
    <p:sldId id="303" r:id="rId32"/>
    <p:sldId id="304" r:id="rId33"/>
    <p:sldId id="319" r:id="rId34"/>
    <p:sldId id="305" r:id="rId35"/>
    <p:sldId id="306" r:id="rId36"/>
    <p:sldId id="307" r:id="rId37"/>
    <p:sldId id="326" r:id="rId38"/>
    <p:sldId id="320" r:id="rId39"/>
    <p:sldId id="308" r:id="rId40"/>
    <p:sldId id="327" r:id="rId41"/>
    <p:sldId id="331" r:id="rId42"/>
    <p:sldId id="309" r:id="rId43"/>
    <p:sldId id="328" r:id="rId44"/>
    <p:sldId id="330" r:id="rId45"/>
    <p:sldId id="310" r:id="rId46"/>
    <p:sldId id="329" r:id="rId47"/>
    <p:sldId id="322" r:id="rId48"/>
    <p:sldId id="311" r:id="rId49"/>
    <p:sldId id="312" r:id="rId50"/>
    <p:sldId id="324" r:id="rId51"/>
    <p:sldId id="1067" r:id="rId52"/>
    <p:sldId id="1068" r:id="rId53"/>
    <p:sldId id="1070" r:id="rId54"/>
    <p:sldId id="1071" r:id="rId55"/>
    <p:sldId id="718" r:id="rId56"/>
    <p:sldId id="727" r:id="rId57"/>
    <p:sldId id="1056" r:id="rId58"/>
    <p:sldId id="1057" r:id="rId59"/>
    <p:sldId id="1058" r:id="rId60"/>
    <p:sldId id="1059" r:id="rId61"/>
    <p:sldId id="1060" r:id="rId62"/>
    <p:sldId id="1072" r:id="rId63"/>
    <p:sldId id="719" r:id="rId64"/>
    <p:sldId id="720" r:id="rId65"/>
    <p:sldId id="721" r:id="rId66"/>
    <p:sldId id="724" r:id="rId67"/>
    <p:sldId id="579" r:id="rId68"/>
    <p:sldId id="726" r:id="rId69"/>
    <p:sldId id="1061" r:id="rId70"/>
    <p:sldId id="291" r:id="rId71"/>
    <p:sldId id="269" r:id="rId72"/>
    <p:sldId id="289" r:id="rId73"/>
    <p:sldId id="290" r:id="rId74"/>
    <p:sldId id="275" r:id="rId75"/>
    <p:sldId id="287" r:id="rId76"/>
    <p:sldId id="286" r:id="rId77"/>
    <p:sldId id="280" r:id="rId78"/>
    <p:sldId id="281" r:id="rId79"/>
    <p:sldId id="285" r:id="rId80"/>
    <p:sldId id="259" r:id="rId81"/>
    <p:sldId id="263" r:id="rId82"/>
    <p:sldId id="264" r:id="rId83"/>
    <p:sldId id="265" r:id="rId84"/>
    <p:sldId id="266" r:id="rId85"/>
    <p:sldId id="257" r:id="rId86"/>
    <p:sldId id="1053" r:id="rId87"/>
    <p:sldId id="1051" r:id="rId88"/>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86" d="100"/>
          <a:sy n="86" d="100"/>
        </p:scale>
        <p:origin x="600"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66370-640F-4A65-A7E0-19DD13FAC897}"/>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16744B53-B47D-4541-8220-FFACCF75F4BE}"/>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1019F934-825E-49E2-BBC5-BF6CEC213C6C}" type="datetimeFigureOut">
              <a:rPr lang="en-US"/>
              <a:pPr>
                <a:defRPr/>
              </a:pPr>
              <a:t>10/6/2021</a:t>
            </a:fld>
            <a:endParaRPr lang="en-US"/>
          </a:p>
        </p:txBody>
      </p:sp>
      <p:sp>
        <p:nvSpPr>
          <p:cNvPr id="4" name="Footer Placeholder 3">
            <a:extLst>
              <a:ext uri="{FF2B5EF4-FFF2-40B4-BE49-F238E27FC236}">
                <a16:creationId xmlns:a16="http://schemas.microsoft.com/office/drawing/2014/main" id="{EF1A20A8-9628-42DF-BE71-D095A35D513A}"/>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FCCC2590-D46C-4AAC-9320-ED3094A5A69B}"/>
              </a:ext>
            </a:extLst>
          </p:cNvPr>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eaLnBrk="1" hangingPunct="1">
              <a:defRPr sz="1200">
                <a:latin typeface="Arial" charset="0"/>
                <a:cs typeface="Arial" charset="0"/>
              </a:defRPr>
            </a:lvl1pPr>
          </a:lstStyle>
          <a:p>
            <a:pPr>
              <a:defRPr/>
            </a:pPr>
            <a:fld id="{1DBFA2AC-8BA8-4647-8AA7-B36494D2229E}"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E77AB5-6660-4239-AC73-BBA20A224114}"/>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CD84852D-719E-4291-A011-1B71F5FB7158}"/>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9EFFBD30-465D-4D6F-9080-8A19BC3F8CC5}" type="datetimeFigureOut">
              <a:rPr lang="en-US"/>
              <a:pPr>
                <a:defRPr/>
              </a:pPr>
              <a:t>10/6/2021</a:t>
            </a:fld>
            <a:endParaRPr lang="en-US"/>
          </a:p>
        </p:txBody>
      </p:sp>
      <p:sp>
        <p:nvSpPr>
          <p:cNvPr id="4" name="Slide Image Placeholder 3">
            <a:extLst>
              <a:ext uri="{FF2B5EF4-FFF2-40B4-BE49-F238E27FC236}">
                <a16:creationId xmlns:a16="http://schemas.microsoft.com/office/drawing/2014/main" id="{403BB8DB-5115-4CF4-BD91-9B263B8FD067}"/>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BF67988D-4A8C-4AC4-ADB4-A0419258153E}"/>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A582FAE-FC3F-40DD-BB6C-DEC7AFC4F388}"/>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68959F3-CFFE-4AE0-8809-2E04A851AB5F}"/>
              </a:ext>
            </a:extLst>
          </p:cNvPr>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eaLnBrk="1" hangingPunct="1">
              <a:defRPr sz="1200">
                <a:latin typeface="Arial" charset="0"/>
                <a:cs typeface="Arial" charset="0"/>
              </a:defRPr>
            </a:lvl1pPr>
          </a:lstStyle>
          <a:p>
            <a:pPr>
              <a:defRPr/>
            </a:pPr>
            <a:fld id="{5DF82512-371E-49E0-A104-73F23A549BD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1</a:t>
            </a:fld>
            <a:endParaRPr lang="en-US"/>
          </a:p>
        </p:txBody>
      </p:sp>
    </p:spTree>
    <p:extLst>
      <p:ext uri="{BB962C8B-B14F-4D97-AF65-F5344CB8AC3E}">
        <p14:creationId xmlns:p14="http://schemas.microsoft.com/office/powerpoint/2010/main" val="1751596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2-14 (NEW) SHOT CLOCK STATE ADOPTION 2022-23</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NFHS permits state association adoption of the shot clock, effective with the 2022-23 season.</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10</a:t>
            </a:fld>
            <a:endParaRPr lang="en-US"/>
          </a:p>
        </p:txBody>
      </p:sp>
    </p:spTree>
    <p:extLst>
      <p:ext uri="{BB962C8B-B14F-4D97-AF65-F5344CB8AC3E}">
        <p14:creationId xmlns:p14="http://schemas.microsoft.com/office/powerpoint/2010/main" val="1845931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E2377551-801B-4A5D-A44F-11D5C4A175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FEACAD44-50FF-428C-A9F3-B8F6DE9A9E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3-5-4e (NEW) HEAD COVERINGS FOR RELIGIOUS REASONS</a:t>
            </a:r>
          </a:p>
          <a:p>
            <a:endParaRPr lang="en-US" altLang="en-US"/>
          </a:p>
          <a:p>
            <a:pPr>
              <a:lnSpc>
                <a:spcPct val="107000"/>
              </a:lnSpc>
              <a:spcBef>
                <a:spcPct val="0"/>
              </a:spcBef>
            </a:pPr>
            <a:r>
              <a:rPr lang="en-US" altLang="en-US">
                <a:ea typeface="'calibri',sans-serif"/>
                <a:cs typeface="Calibri" panose="020F0502020204030204" pitchFamily="34" charset="0"/>
              </a:rPr>
              <a:t>Head coverings worn for religious reasons shall not be made of abrasive or hard materials; and must fit securely so that they are highly unlikely to come off during play. </a:t>
            </a:r>
          </a:p>
          <a:p>
            <a:pPr>
              <a:lnSpc>
                <a:spcPct val="107000"/>
              </a:lnSpc>
              <a:spcBef>
                <a:spcPct val="0"/>
              </a:spcBef>
            </a:pP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ea typeface="'calibri',sans-serif"/>
                <a:cs typeface="Calibri" panose="020F0502020204030204" pitchFamily="34" charset="0"/>
              </a:rPr>
              <a:t>NOTE:</a:t>
            </a:r>
            <a:r>
              <a:rPr lang="en-US" altLang="en-US">
                <a:ea typeface="'calibri',sans-serif"/>
                <a:cs typeface="Calibri" panose="020F0502020204030204" pitchFamily="34" charset="0"/>
              </a:rPr>
              <a:t> The State Association shall be notified, after the contest, if there is a concern about a head covering worn for religious reasons.</a:t>
            </a:r>
            <a:endParaRPr lang="en-US" altLang="en-US">
              <a:ea typeface="Calibri" panose="020F0502020204030204" pitchFamily="34" charset="0"/>
              <a:cs typeface="Times New Roman" panose="02020603050405020304" pitchFamily="18" charset="0"/>
            </a:endParaRPr>
          </a:p>
          <a:p>
            <a:endParaRPr lang="en-US" altLang="en-US"/>
          </a:p>
        </p:txBody>
      </p:sp>
      <p:sp>
        <p:nvSpPr>
          <p:cNvPr id="34820" name="Slide Number Placeholder 3">
            <a:extLst>
              <a:ext uri="{FF2B5EF4-FFF2-40B4-BE49-F238E27FC236}">
                <a16:creationId xmlns:a16="http://schemas.microsoft.com/office/drawing/2014/main" id="{D87BAC4B-858D-4D04-8F4C-135D43E5B5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1820EC-FF40-45FE-AB23-F9C79BA44D9F}"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3-5-4e (NEW) RELIGIOUS HEAD COVERINGS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Players may wear head coverings for religious reasons.</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12</a:t>
            </a:fld>
            <a:endParaRPr lang="en-US"/>
          </a:p>
        </p:txBody>
      </p:sp>
    </p:spTree>
    <p:extLst>
      <p:ext uri="{BB962C8B-B14F-4D97-AF65-F5344CB8AC3E}">
        <p14:creationId xmlns:p14="http://schemas.microsoft.com/office/powerpoint/2010/main" val="369628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F43504B-B46C-47FB-A9A7-6A2B4EF7AC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FE6B7C4-08A0-4244-947C-D052D19EC8D4}"/>
              </a:ext>
            </a:extLst>
          </p:cNvPr>
          <p:cNvSpPr>
            <a:spLocks noGrp="1"/>
          </p:cNvSpPr>
          <p:nvPr>
            <p:ph type="body" idx="1"/>
          </p:nvPr>
        </p:nvSpPr>
        <p:spPr/>
        <p:txBody>
          <a:bodyPr wrap="square" numCol="1" anchor="t" anchorCtr="0" compatLnSpc="1">
            <a:prstTxWarp prst="textNoShape">
              <a:avLst/>
            </a:prstTxWarp>
          </a:bodyPr>
          <a:lstStyle/>
          <a:p>
            <a:r>
              <a:rPr lang="en-US" altLang="en-US" b="1">
                <a:solidFill>
                  <a:srgbClr val="77933C"/>
                </a:solidFill>
                <a:ea typeface="Arial" panose="020B0604020202020204" pitchFamily="34" charset="0"/>
                <a:cs typeface="Calibri" panose="020F0502020204030204" pitchFamily="34" charset="0"/>
              </a:rPr>
              <a:t>3-5-4f EXCEPTION  HEAD COVERINGS FOR MEDICAL OR COSMETIC REASONS</a:t>
            </a:r>
          </a:p>
          <a:p>
            <a:endParaRPr lang="en-US" altLang="en-US">
              <a:solidFill>
                <a:srgbClr val="77933C"/>
              </a:solidFill>
              <a:ea typeface="Arial" panose="020B0604020202020204" pitchFamily="34" charset="0"/>
              <a:cs typeface="Calibri" panose="020F0502020204030204" pitchFamily="34" charset="0"/>
            </a:endParaRPr>
          </a:p>
          <a:p>
            <a:pPr>
              <a:lnSpc>
                <a:spcPct val="107000"/>
              </a:lnSpc>
              <a:spcBef>
                <a:spcPct val="0"/>
              </a:spcBef>
            </a:pPr>
            <a:r>
              <a:rPr lang="en-US" altLang="en-US">
                <a:ea typeface="'calibri',sans-serif"/>
                <a:cs typeface="Calibri" panose="020F0502020204030204" pitchFamily="34" charset="0"/>
              </a:rPr>
              <a:t>Head decorations and headwear, except those specified above, are prohibited.</a:t>
            </a:r>
          </a:p>
          <a:p>
            <a:pPr>
              <a:lnSpc>
                <a:spcPct val="107000"/>
              </a:lnSpc>
              <a:spcBef>
                <a:spcPct val="0"/>
              </a:spcBef>
            </a:pP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ea typeface="'calibri',sans-serif"/>
                <a:cs typeface="Calibri" panose="020F0502020204030204" pitchFamily="34" charset="0"/>
              </a:rPr>
              <a:t>EXCEPTION:</a:t>
            </a:r>
            <a:r>
              <a:rPr lang="en-US" altLang="en-US">
                <a:ea typeface="'calibri',sans-serif"/>
                <a:cs typeface="Calibri" panose="020F0502020204030204" pitchFamily="34" charset="0"/>
              </a:rPr>
              <a:t>  State associations may on an individual basis permit a player to participate while wearing a head covering if it meets the following criteria:  For medical or cosmetic reasons - </a:t>
            </a:r>
            <a:r>
              <a:rPr lang="en-US" altLang="en-US">
                <a:ea typeface="'calibri',sans-serif"/>
                <a:cs typeface="'calibri',sans-serif"/>
              </a:rPr>
              <a:t>In the event a participant is required by a licensed medical physician to cover the head with a covering or wrap, the physician’s statement is required before the state association can approve a covering or wrap which is not abrasive, hard or dangerous to any other player and which is attached in such a way that it is highly unlikely to come off during play.</a:t>
            </a:r>
            <a:endParaRPr lang="en-US" altLang="en-US">
              <a:cs typeface="Calibri" panose="020F0502020204030204" pitchFamily="34" charset="0"/>
            </a:endParaRPr>
          </a:p>
          <a:p>
            <a:endParaRPr lang="en-US" altLang="en-US">
              <a:solidFill>
                <a:srgbClr val="77933C"/>
              </a:solidFill>
              <a:cs typeface="Arial" panose="020B0604020202020204" pitchFamily="34" charset="0"/>
            </a:endParaRPr>
          </a:p>
          <a:p>
            <a:endParaRPr lang="en-US" altLang="en-US" b="1">
              <a:solidFill>
                <a:srgbClr val="77933C"/>
              </a:solidFill>
            </a:endParaRPr>
          </a:p>
          <a:p>
            <a:endParaRPr lang="en-US" altLang="en-US"/>
          </a:p>
        </p:txBody>
      </p:sp>
      <p:sp>
        <p:nvSpPr>
          <p:cNvPr id="36868" name="Slide Number Placeholder 3">
            <a:extLst>
              <a:ext uri="{FF2B5EF4-FFF2-40B4-BE49-F238E27FC236}">
                <a16:creationId xmlns:a16="http://schemas.microsoft.com/office/drawing/2014/main" id="{A2395F52-B5FF-4116-BD56-65B75058FE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5A0E0B-4D10-4DCA-B815-B568C3B166E9}"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3-5-4f HEAD COVERINGS WORN FOR MEDICAL OR COSMETIC REASONS		</a:t>
            </a:r>
          </a:p>
          <a:p>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 player who needs to wear a head covering for medical or cosmetic reasons is still required to have a letter of permission from the state association.</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14</a:t>
            </a:fld>
            <a:endParaRPr lang="en-US"/>
          </a:p>
        </p:txBody>
      </p:sp>
    </p:spTree>
    <p:extLst>
      <p:ext uri="{BB962C8B-B14F-4D97-AF65-F5344CB8AC3E}">
        <p14:creationId xmlns:p14="http://schemas.microsoft.com/office/powerpoint/2010/main" val="4212404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1041439-4F5F-4D4E-A344-E83F1D8AC4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18CDB78-391E-49B3-B667-2F57C456446B}"/>
              </a:ext>
            </a:extLst>
          </p:cNvPr>
          <p:cNvSpPr>
            <a:spLocks noGrp="1"/>
          </p:cNvSpPr>
          <p:nvPr>
            <p:ph type="body" idx="1"/>
          </p:nvPr>
        </p:nvSpPr>
        <p:spPr/>
        <p:txBody>
          <a:bodyPr/>
          <a:lstStyle/>
          <a:p>
            <a:pPr>
              <a:defRPr/>
            </a:pPr>
            <a:r>
              <a:rPr lang="en-US" b="1">
                <a:solidFill>
                  <a:schemeClr val="accent3">
                    <a:lumMod val="75000"/>
                  </a:schemeClr>
                </a:solidFill>
                <a:ea typeface="Arial" panose="020B0604020202020204" pitchFamily="34" charset="0"/>
              </a:rPr>
              <a:t>The MANUAL- Part 3 - SIGNALS 36 &amp; 37</a:t>
            </a:r>
          </a:p>
          <a:p>
            <a:pPr>
              <a:defRPr/>
            </a:pPr>
            <a:endParaRPr lang="en-US">
              <a:solidFill>
                <a:schemeClr val="accent3">
                  <a:lumMod val="75000"/>
                </a:schemeClr>
              </a:solidFill>
            </a:endParaRPr>
          </a:p>
          <a:p>
            <a:pPr marL="171450" indent="-171450">
              <a:buFont typeface="Wingdings" panose="05000000000000000000" pitchFamily="2" charset="2"/>
              <a:buChar char="§"/>
              <a:defRPr/>
            </a:pPr>
            <a:r>
              <a:rPr lang="en-US">
                <a:ea typeface="Arial" panose="020B0604020202020204" pitchFamily="34" charset="0"/>
                <a:cs typeface="Calibri" panose="020F0502020204030204" pitchFamily="34" charset="0"/>
              </a:rPr>
              <a:t>Eliminate signal #37 (Team Control Foul)</a:t>
            </a:r>
          </a:p>
          <a:p>
            <a:pPr marL="0" indent="0">
              <a:buFont typeface="Wingdings" panose="05000000000000000000" pitchFamily="2" charset="2"/>
              <a:buNone/>
              <a:defRPr/>
            </a:pPr>
            <a:endParaRPr lang="en-US">
              <a:ea typeface="Arial" panose="020B0604020202020204" pitchFamily="34" charset="0"/>
              <a:cs typeface="Calibri" panose="020F0502020204030204" pitchFamily="34" charset="0"/>
            </a:endParaRPr>
          </a:p>
          <a:p>
            <a:pPr marL="171450" indent="-171450">
              <a:buFont typeface="Wingdings" panose="05000000000000000000" pitchFamily="2" charset="2"/>
              <a:buChar char="§"/>
              <a:defRPr/>
            </a:pPr>
            <a:r>
              <a:rPr lang="en-US">
                <a:ea typeface="Arial" panose="020B0604020202020204" pitchFamily="34" charset="0"/>
                <a:cs typeface="Calibri" panose="020F0502020204030204" pitchFamily="34" charset="0"/>
              </a:rPr>
              <a:t>Maintain use of signal #36 for Player Control and Team Control Foul</a:t>
            </a:r>
          </a:p>
          <a:p>
            <a:pPr marL="628650" lvl="1" indent="-171450">
              <a:buFont typeface="Wingdings" panose="05000000000000000000" pitchFamily="2" charset="2"/>
              <a:buChar char="§"/>
              <a:defRPr/>
            </a:pPr>
            <a:r>
              <a:rPr lang="en-US">
                <a:ea typeface="Arial" panose="020B0604020202020204" pitchFamily="34" charset="0"/>
                <a:cs typeface="Calibri" panose="020F0502020204030204" pitchFamily="34" charset="0"/>
              </a:rPr>
              <a:t>Preceded by stop clock (Signal 4). The same hand used to stop the clock is placed at the back of the head (Signal 36). The directional signal (Signal 6) shall be given and then indicate the ensuing throw in spot (Signal 7).</a:t>
            </a:r>
            <a:endParaRPr lang="en-US">
              <a:ea typeface="Arial" panose="020B0604020202020204" pitchFamily="34" charset="0"/>
              <a:cs typeface="Times New Roman" panose="02020603050405020304" pitchFamily="18" charset="0"/>
            </a:endParaRPr>
          </a:p>
          <a:p>
            <a:pPr marL="628650" lvl="1" indent="-171450">
              <a:buFont typeface="Wingdings" panose="05000000000000000000" pitchFamily="2" charset="2"/>
              <a:buChar char="§"/>
              <a:defRPr/>
            </a:pPr>
            <a:r>
              <a:rPr lang="en-US">
                <a:ea typeface="Arial" panose="020B0604020202020204" pitchFamily="34" charset="0"/>
                <a:cs typeface="Calibri" panose="020F0502020204030204" pitchFamily="34" charset="0"/>
              </a:rPr>
              <a:t>A common foul committed by a player while that player is in control of the ball or by an airborne shooter.</a:t>
            </a:r>
            <a:endParaRPr lang="en-US">
              <a:ea typeface="Arial" panose="020B0604020202020204" pitchFamily="34" charset="0"/>
              <a:cs typeface="Times New Roman" panose="02020603050405020304" pitchFamily="18" charset="0"/>
            </a:endParaRPr>
          </a:p>
          <a:p>
            <a:pPr marL="628650" lvl="1" indent="-171450">
              <a:buFont typeface="Wingdings" panose="05000000000000000000" pitchFamily="2" charset="2"/>
              <a:buChar char="§"/>
              <a:defRPr/>
            </a:pPr>
            <a:r>
              <a:rPr lang="en-US">
                <a:ea typeface="Arial" panose="020B0604020202020204" pitchFamily="34" charset="0"/>
                <a:cs typeface="Calibri" panose="020F0502020204030204" pitchFamily="34" charset="0"/>
              </a:rPr>
              <a:t>A common foul committed by a member of the team that has control.</a:t>
            </a:r>
            <a:endParaRPr lang="en-US">
              <a:ea typeface="Arial" panose="020B0604020202020204" pitchFamily="34" charset="0"/>
              <a:cs typeface="Times New Roman" panose="02020603050405020304" pitchFamily="18" charset="0"/>
            </a:endParaRPr>
          </a:p>
          <a:p>
            <a:pPr>
              <a:defRPr/>
            </a:pPr>
            <a:endParaRPr lang="en-US"/>
          </a:p>
        </p:txBody>
      </p:sp>
      <p:sp>
        <p:nvSpPr>
          <p:cNvPr id="40964" name="Slide Number Placeholder 3">
            <a:extLst>
              <a:ext uri="{FF2B5EF4-FFF2-40B4-BE49-F238E27FC236}">
                <a16:creationId xmlns:a16="http://schemas.microsoft.com/office/drawing/2014/main" id="{E9F61DBD-FD6B-4244-86DC-2569CF9F68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AE8D02-FB0F-48ED-86D4-68BF283E7B85}"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ELIMINATION OF TEAM CONTROL SIGNAL</a:t>
            </a:r>
          </a:p>
          <a:p>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solidFill>
                  <a:srgbClr val="414B56"/>
                </a:solidFill>
              </a:rPr>
              <a:t>The player-control foul signal (hand behind the head) will be used to indicate a player-control foul as well as a team-control foul. The punch signal used in the past to indicate a team-control foul was confusing and often used inappropriately.</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16</a:t>
            </a:fld>
            <a:endParaRPr lang="en-US"/>
          </a:p>
        </p:txBody>
      </p:sp>
    </p:spTree>
    <p:extLst>
      <p:ext uri="{BB962C8B-B14F-4D97-AF65-F5344CB8AC3E}">
        <p14:creationId xmlns:p14="http://schemas.microsoft.com/office/powerpoint/2010/main" val="328462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17</a:t>
            </a:fld>
            <a:endParaRPr lang="en-US"/>
          </a:p>
        </p:txBody>
      </p:sp>
    </p:spTree>
    <p:extLst>
      <p:ext uri="{BB962C8B-B14F-4D97-AF65-F5344CB8AC3E}">
        <p14:creationId xmlns:p14="http://schemas.microsoft.com/office/powerpoint/2010/main" val="263747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D1DA0FB-0880-4264-A6D4-0BA608366D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1BC2A1B8-56FD-4823-ACCC-4DB9CCD379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Arial" panose="020B0604020202020204" pitchFamily="34" charset="0"/>
                <a:cs typeface="Calibri" panose="020F0502020204030204" pitchFamily="34" charset="0"/>
              </a:rPr>
              <a:t>OFFICIATING MECHANICS AND SIGNALS</a:t>
            </a:r>
          </a:p>
          <a:p>
            <a:endParaRPr lang="en-US" altLang="en-US" sz="1200">
              <a:ea typeface="Arial" panose="020B0604020202020204" pitchFamily="34" charset="0"/>
              <a:cs typeface="Calibri" panose="020F0502020204030204" pitchFamily="34" charset="0"/>
            </a:endParaRPr>
          </a:p>
          <a:p>
            <a:r>
              <a:rPr lang="en-US" altLang="en-US" sz="1200">
                <a:ea typeface="Arial" panose="020B0604020202020204" pitchFamily="34" charset="0"/>
                <a:cs typeface="Calibri" panose="020F0502020204030204" pitchFamily="34" charset="0"/>
              </a:rPr>
              <a:t>The NFHS Rules Committee expects officials to adhere to the approved mechanics and signals. By using only approved mechanics and signals it adds to the professional image of the officials and shows greater respect for the game. Officials at the High School level are part of an education-based activity and the use of proper mechanics and the avoidance of “personal style” is essential. </a:t>
            </a:r>
          </a:p>
          <a:p>
            <a:endParaRPr lang="en-US" altLang="en-US" sz="1200">
              <a:ea typeface="Arial" panose="020B0604020202020204" pitchFamily="34" charset="0"/>
              <a:cs typeface="Calibri" panose="020F0502020204030204" pitchFamily="34" charset="0"/>
            </a:endParaRPr>
          </a:p>
          <a:p>
            <a:r>
              <a:rPr lang="en-US" altLang="en-US" sz="1200">
                <a:ea typeface="Arial" panose="020B0604020202020204" pitchFamily="34" charset="0"/>
                <a:cs typeface="Calibri" panose="020F0502020204030204" pitchFamily="34" charset="0"/>
              </a:rPr>
              <a:t>The reason for having signals is to communicate to players, coaches, table personnel, fans, and other officials on the floor.  The use of approved signals leads to more clear communication between all those involved.  To that end, for each ruling the proper sequence of signals is:</a:t>
            </a:r>
          </a:p>
          <a:p>
            <a:br>
              <a:rPr lang="en-US" altLang="en-US" sz="1000">
                <a:latin typeface="Arial" panose="020B0604020202020204" pitchFamily="34" charset="0"/>
                <a:cs typeface="Arial" panose="020B0604020202020204" pitchFamily="34" charset="0"/>
              </a:rPr>
            </a:br>
            <a:endParaRPr lang="en-US" altLang="en-US"/>
          </a:p>
        </p:txBody>
      </p:sp>
      <p:sp>
        <p:nvSpPr>
          <p:cNvPr id="45060" name="Slide Number Placeholder 3">
            <a:extLst>
              <a:ext uri="{FF2B5EF4-FFF2-40B4-BE49-F238E27FC236}">
                <a16:creationId xmlns:a16="http://schemas.microsoft.com/office/drawing/2014/main" id="{34B0826D-6695-4FC1-A16A-B712243FEF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92DDE9-9C15-419B-A205-92949B193F03}"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E6B9459-583C-4B32-898B-0815AAF5A3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EA2D9F5-7122-461A-9170-F0ADD709A230}"/>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OFFICIATING MECHANICS AND SIGNALS (cont.)</a:t>
            </a:r>
          </a:p>
          <a:p>
            <a:pPr>
              <a:defRPr/>
            </a:pPr>
            <a:endParaRPr lang="en-US">
              <a:cs typeface="Calibri" panose="020F0502020204030204" pitchFamily="34" charset="0"/>
            </a:endParaRPr>
          </a:p>
          <a:p>
            <a:pPr marL="177800">
              <a:lnSpc>
                <a:spcPct val="115000"/>
              </a:lnSpc>
              <a:spcBef>
                <a:spcPts val="1200"/>
              </a:spcBef>
              <a:spcAft>
                <a:spcPts val="1200"/>
              </a:spcAft>
              <a:defRPr/>
            </a:pPr>
            <a:r>
              <a:rPr lang="en-US" sz="1200">
                <a:latin typeface="+mn-lt"/>
                <a:ea typeface="Arial" panose="020B0604020202020204" pitchFamily="34" charset="0"/>
                <a:cs typeface="Calibri" panose="020F0502020204030204" pitchFamily="34" charset="0"/>
              </a:rPr>
              <a:t>- Stop the clock using the proper signal for a violation or foul.</a:t>
            </a:r>
          </a:p>
          <a:p>
            <a:pPr marL="177800">
              <a:lnSpc>
                <a:spcPct val="115000"/>
              </a:lnSpc>
              <a:spcBef>
                <a:spcPts val="1200"/>
              </a:spcBef>
              <a:spcAft>
                <a:spcPts val="1200"/>
              </a:spcAft>
              <a:defRPr/>
            </a:pPr>
            <a:r>
              <a:rPr lang="en-US" sz="1200">
                <a:latin typeface="+mn-lt"/>
                <a:ea typeface="Arial" panose="020B0604020202020204" pitchFamily="34" charset="0"/>
                <a:cs typeface="Calibri" panose="020F0502020204030204" pitchFamily="34" charset="0"/>
              </a:rPr>
              <a:t>- Signal held ball or the type of foul or violation.</a:t>
            </a:r>
          </a:p>
          <a:p>
            <a:pPr marL="401638" indent="-223838">
              <a:lnSpc>
                <a:spcPct val="115000"/>
              </a:lnSpc>
              <a:spcBef>
                <a:spcPts val="1200"/>
              </a:spcBef>
              <a:spcAft>
                <a:spcPts val="1200"/>
              </a:spcAft>
              <a:defRPr/>
            </a:pPr>
            <a:r>
              <a:rPr lang="en-US" sz="1200">
                <a:latin typeface="+mn-lt"/>
                <a:ea typeface="Arial" panose="020B0604020202020204" pitchFamily="34" charset="0"/>
                <a:cs typeface="Calibri" panose="020F0502020204030204" pitchFamily="34" charset="0"/>
              </a:rPr>
              <a:t>- Verbally state the jersey color of the team entitled to the ball for the ensuing throw-in   and point in the direction of that team’s basket.</a:t>
            </a:r>
          </a:p>
          <a:p>
            <a:pPr marL="177800">
              <a:lnSpc>
                <a:spcPct val="115000"/>
              </a:lnSpc>
              <a:spcBef>
                <a:spcPts val="1200"/>
              </a:spcBef>
              <a:spcAft>
                <a:spcPts val="1200"/>
              </a:spcAft>
              <a:defRPr/>
            </a:pPr>
            <a:r>
              <a:rPr lang="en-US" sz="1200">
                <a:latin typeface="+mn-lt"/>
                <a:ea typeface="Arial" panose="020B0604020202020204" pitchFamily="34" charset="0"/>
                <a:cs typeface="Calibri" panose="020F0502020204030204" pitchFamily="34" charset="0"/>
              </a:rPr>
              <a:t>- Indicate the throw-in location.</a:t>
            </a:r>
          </a:p>
          <a:p>
            <a:pPr>
              <a:lnSpc>
                <a:spcPct val="115000"/>
              </a:lnSpc>
              <a:spcBef>
                <a:spcPts val="1200"/>
              </a:spcBef>
              <a:spcAft>
                <a:spcPts val="1200"/>
              </a:spcAft>
              <a:defRPr/>
            </a:pPr>
            <a:endParaRPr lang="en-US" sz="1200" b="1">
              <a:latin typeface="+mn-lt"/>
              <a:ea typeface="Arial" panose="020B0604020202020204" pitchFamily="34" charset="0"/>
              <a:cs typeface="Calibri" panose="020F0502020204030204" pitchFamily="34" charset="0"/>
            </a:endParaRPr>
          </a:p>
          <a:p>
            <a:pPr>
              <a:lnSpc>
                <a:spcPct val="115000"/>
              </a:lnSpc>
              <a:spcBef>
                <a:spcPts val="1200"/>
              </a:spcBef>
              <a:spcAft>
                <a:spcPts val="1200"/>
              </a:spcAft>
              <a:defRPr/>
            </a:pPr>
            <a:r>
              <a:rPr lang="en-US" sz="1200" b="1">
                <a:latin typeface="+mn-lt"/>
                <a:ea typeface="Arial" panose="020B0604020202020204" pitchFamily="34" charset="0"/>
                <a:cs typeface="Calibri" panose="020F0502020204030204" pitchFamily="34" charset="0"/>
              </a:rPr>
              <a:t>Note:</a:t>
            </a:r>
            <a:r>
              <a:rPr lang="en-US" sz="1200">
                <a:latin typeface="+mn-lt"/>
                <a:ea typeface="Arial" panose="020B0604020202020204" pitchFamily="34" charset="0"/>
                <a:cs typeface="Calibri" panose="020F0502020204030204" pitchFamily="34" charset="0"/>
              </a:rPr>
              <a:t> Due to the change in the approved signal used for player/team control foul, the “punch signal” has been eliminated.</a:t>
            </a:r>
          </a:p>
          <a:p>
            <a:pPr>
              <a:defRPr/>
            </a:pPr>
            <a:endParaRPr lang="en-US"/>
          </a:p>
        </p:txBody>
      </p:sp>
      <p:sp>
        <p:nvSpPr>
          <p:cNvPr id="47108" name="Slide Number Placeholder 3">
            <a:extLst>
              <a:ext uri="{FF2B5EF4-FFF2-40B4-BE49-F238E27FC236}">
                <a16:creationId xmlns:a16="http://schemas.microsoft.com/office/drawing/2014/main" id="{012BDDBE-945D-4369-B2EF-5D93B00D7C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4C61A0-8C8E-41DE-AC89-549BA6FE7D84}"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2</a:t>
            </a:fld>
            <a:endParaRPr lang="en-US"/>
          </a:p>
        </p:txBody>
      </p:sp>
    </p:spTree>
    <p:extLst>
      <p:ext uri="{BB962C8B-B14F-4D97-AF65-F5344CB8AC3E}">
        <p14:creationId xmlns:p14="http://schemas.microsoft.com/office/powerpoint/2010/main" val="1072544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OFFICIATING MECHANICS AND SIGNALS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Signals are used to communicate to players, coaches, table personnel, fans and other officials on the floor what has occurred.</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20</a:t>
            </a:fld>
            <a:endParaRPr lang="en-US"/>
          </a:p>
        </p:txBody>
      </p:sp>
    </p:spTree>
    <p:extLst>
      <p:ext uri="{BB962C8B-B14F-4D97-AF65-F5344CB8AC3E}">
        <p14:creationId xmlns:p14="http://schemas.microsoft.com/office/powerpoint/2010/main" val="655505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C163D83-BFA0-4E34-AE8F-5F9E2116DF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D9454DD-AC84-4D59-AF93-4BAB31B63A54}"/>
              </a:ext>
            </a:extLst>
          </p:cNvPr>
          <p:cNvSpPr>
            <a:spLocks noGrp="1"/>
          </p:cNvSpPr>
          <p:nvPr>
            <p:ph type="body" idx="1"/>
          </p:nvPr>
        </p:nvSpPr>
        <p:spPr/>
        <p:txBody>
          <a:bodyPr/>
          <a:lstStyle/>
          <a:p>
            <a:pPr>
              <a:defRPr/>
            </a:pPr>
            <a:r>
              <a:rPr lang="en-US" b="1">
                <a:latin typeface="+mn-lt"/>
                <a:ea typeface="Arial" panose="020B0604020202020204" pitchFamily="34" charset="0"/>
              </a:rPr>
              <a:t>TIME-OUT ADMINISTRATION </a:t>
            </a:r>
          </a:p>
          <a:p>
            <a:pPr>
              <a:defRPr/>
            </a:pPr>
            <a:endParaRPr lang="en-US">
              <a:latin typeface="Arial" panose="020B0604020202020204" pitchFamily="34" charset="0"/>
            </a:endParaRPr>
          </a:p>
          <a:p>
            <a:pPr>
              <a:lnSpc>
                <a:spcPct val="115000"/>
              </a:lnSpc>
              <a:spcBef>
                <a:spcPts val="1200"/>
              </a:spcBef>
              <a:spcAft>
                <a:spcPts val="1200"/>
              </a:spcAft>
              <a:defRPr/>
            </a:pPr>
            <a:r>
              <a:rPr lang="en-US" sz="1200">
                <a:ea typeface="Arial" panose="020B0604020202020204" pitchFamily="34" charset="0"/>
                <a:cs typeface="Calibri" panose="020F0502020204030204" pitchFamily="34" charset="0"/>
              </a:rPr>
              <a:t>During a “dead” ball, EITHER team may be granted a time out. During a live ball, only the team in control of the ball may be granted a timeout. It is important officials verify there is PLAYER control prior to granting the request.</a:t>
            </a:r>
            <a:r>
              <a:rPr lang="en-US" sz="1200" b="1">
                <a:ea typeface="Arial" panose="020B0604020202020204" pitchFamily="34" charset="0"/>
                <a:cs typeface="Calibri" panose="020F0502020204030204" pitchFamily="34" charset="0"/>
              </a:rPr>
              <a:t>   </a:t>
            </a:r>
            <a:endParaRPr lang="en-US" sz="1200">
              <a:ea typeface="Arial" panose="020B0604020202020204" pitchFamily="34" charset="0"/>
              <a:cs typeface="Calibri" panose="020F0502020204030204" pitchFamily="34" charset="0"/>
            </a:endParaRPr>
          </a:p>
          <a:p>
            <a:pPr marL="457200">
              <a:lnSpc>
                <a:spcPct val="115000"/>
              </a:lnSpc>
              <a:spcBef>
                <a:spcPts val="1200"/>
              </a:spcBef>
              <a:spcAft>
                <a:spcPts val="1200"/>
              </a:spcAft>
              <a:defRPr/>
            </a:pPr>
            <a:endParaRPr lang="en-US" sz="1200" b="1">
              <a:ea typeface="Arial" panose="020B0604020202020204" pitchFamily="34" charset="0"/>
              <a:cs typeface="Calibri" panose="020F0502020204030204" pitchFamily="34" charset="0"/>
            </a:endParaRPr>
          </a:p>
          <a:p>
            <a:pPr marL="457200">
              <a:lnSpc>
                <a:spcPct val="115000"/>
              </a:lnSpc>
              <a:spcBef>
                <a:spcPts val="1200"/>
              </a:spcBef>
              <a:spcAft>
                <a:spcPts val="1200"/>
              </a:spcAft>
              <a:defRPr/>
            </a:pPr>
            <a:r>
              <a:rPr lang="en-US" sz="1200" b="1">
                <a:ea typeface="Arial" panose="020B0604020202020204" pitchFamily="34" charset="0"/>
                <a:cs typeface="Calibri" panose="020F0502020204030204" pitchFamily="34" charset="0"/>
              </a:rPr>
              <a:t>- Head Coach requesting: </a:t>
            </a:r>
            <a:r>
              <a:rPr lang="en-US" sz="1200">
                <a:ea typeface="Arial" panose="020B0604020202020204" pitchFamily="34" charset="0"/>
                <a:cs typeface="Calibri" panose="020F0502020204030204" pitchFamily="34" charset="0"/>
              </a:rPr>
              <a:t>Coaches must understand that just because they have requested a timeout does not guarantee it will be granted. Remember, only the head coach or a player of the team in control of the ball may legally request a timeout. Officials must be sure the head coach is making the request. This request may be oral or visual.</a:t>
            </a:r>
          </a:p>
          <a:p>
            <a:pPr>
              <a:defRPr/>
            </a:pPr>
            <a:endParaRPr lang="en-US"/>
          </a:p>
        </p:txBody>
      </p:sp>
      <p:sp>
        <p:nvSpPr>
          <p:cNvPr id="49156" name="Slide Number Placeholder 3">
            <a:extLst>
              <a:ext uri="{FF2B5EF4-FFF2-40B4-BE49-F238E27FC236}">
                <a16:creationId xmlns:a16="http://schemas.microsoft.com/office/drawing/2014/main" id="{FA91F099-3898-4886-9EE0-1A07260888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2D101F-65DF-4810-A8FA-386552F3F13F}" type="slidenum">
              <a:rPr lang="en-US"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FBA725D-1FCB-4E67-AA2D-069061A626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BC85D03B-A6FB-41B9-AD97-741DB2EC5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Arial" panose="020B0604020202020204" pitchFamily="34" charset="0"/>
                <a:cs typeface="Calibri" panose="020F0502020204030204" pitchFamily="34" charset="0"/>
              </a:rPr>
              <a:t>TIME-OUT ADMINISTRATION (cont.)</a:t>
            </a:r>
          </a:p>
          <a:p>
            <a:endParaRPr lang="en-US" altLang="en-US">
              <a:ea typeface="Arial" panose="020B0604020202020204" pitchFamily="34" charset="0"/>
              <a:cs typeface="Calibri" panose="020F0502020204030204" pitchFamily="34" charset="0"/>
            </a:endParaRPr>
          </a:p>
          <a:p>
            <a:pPr>
              <a:buFontTx/>
              <a:buChar char="-"/>
            </a:pPr>
            <a:r>
              <a:rPr lang="en-US" altLang="en-US" b="1">
                <a:ea typeface="Arial" panose="020B0604020202020204" pitchFamily="34" charset="0"/>
                <a:cs typeface="Calibri" panose="020F0502020204030204" pitchFamily="34" charset="0"/>
              </a:rPr>
              <a:t>Player control</a:t>
            </a:r>
            <a:r>
              <a:rPr lang="en-US" altLang="en-US">
                <a:ea typeface="Arial" panose="020B0604020202020204" pitchFamily="34" charset="0"/>
                <a:cs typeface="Calibri" panose="020F0502020204030204" pitchFamily="34" charset="0"/>
              </a:rPr>
              <a:t>. The committee is still concerned that officials are granting timeouts while the ball is loose and not in player control. Over the years, an officiating philosophy has developed that teaches officials to grant loose ball timeouts quickly to avoid rough play and stop additional players from diving onto the loose ball pile. While preventing rough play is desirable, that concept cannot supersede the basic rule that a player must be in control of the ball for a timeout to be legally granted. When in doubt, do not grant the timeout. Additionally, do not hesitate to charge fouls for players “jumping on” another player.  “Going for the ball” does not justify this rough play.</a:t>
            </a:r>
          </a:p>
          <a:p>
            <a:endParaRPr lang="en-US" altLang="en-US">
              <a:ea typeface="Arial" panose="020B0604020202020204" pitchFamily="34" charset="0"/>
              <a:cs typeface="Calibri" panose="020F0502020204030204" pitchFamily="34" charset="0"/>
            </a:endParaRPr>
          </a:p>
          <a:p>
            <a:r>
              <a:rPr lang="en-US" altLang="en-US">
                <a:ea typeface="Arial" panose="020B0604020202020204" pitchFamily="34" charset="0"/>
                <a:cs typeface="Calibri" panose="020F0502020204030204" pitchFamily="34" charset="0"/>
              </a:rPr>
              <a:t>-</a:t>
            </a:r>
            <a:r>
              <a:rPr lang="en-US" altLang="en-US" b="1">
                <a:ea typeface="Arial" panose="020B0604020202020204" pitchFamily="34" charset="0"/>
                <a:cs typeface="Calibri" panose="020F0502020204030204" pitchFamily="34" charset="0"/>
              </a:rPr>
              <a:t>Granting Timeout Requests:</a:t>
            </a:r>
            <a:r>
              <a:rPr lang="en-US" altLang="en-US">
                <a:ea typeface="Arial" panose="020B0604020202020204" pitchFamily="34" charset="0"/>
                <a:cs typeface="Calibri" panose="020F0502020204030204" pitchFamily="34" charset="0"/>
              </a:rPr>
              <a:t> Ideally, granting the timeout should be the responsibility of the primary coverage official. However, other official(s) may become aware that a timeout is being requested.  In all cases, officials must be certain there is player control prior to granting the 	timeout request.  Officials should also be aware of situations where timeouts are more likely to be requested e.g. end of the period/ game or a team has made several baskets in a row.</a:t>
            </a:r>
          </a:p>
          <a:p>
            <a:endParaRPr lang="en-US" altLang="en-US"/>
          </a:p>
        </p:txBody>
      </p:sp>
      <p:sp>
        <p:nvSpPr>
          <p:cNvPr id="51204" name="Slide Number Placeholder 3">
            <a:extLst>
              <a:ext uri="{FF2B5EF4-FFF2-40B4-BE49-F238E27FC236}">
                <a16:creationId xmlns:a16="http://schemas.microsoft.com/office/drawing/2014/main" id="{CF679B8D-DD5A-4055-B45B-DF3C5FAFDD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B8A45C-1446-46D4-85AD-028B9CA1BFF9}" type="slidenum">
              <a:rPr lang="en-US" altLang="en-US" smtClean="0"/>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TIMEOUT ADMINISTRATION</a:t>
            </a:r>
          </a:p>
          <a:p>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 player must be in possession of the ball for the coach of that team or a player of that team to call a timeout.</a:t>
            </a:r>
          </a:p>
          <a:p>
            <a:endParaRPr lang="en-US" b="1"/>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2673598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9C22AFD-5A86-483E-96A4-8CA1268590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C744AD7-B990-4C29-8AC0-2D2F17F18817}"/>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UNSPORTING CONDUCT</a:t>
            </a:r>
          </a:p>
          <a:p>
            <a:pPr>
              <a:defRPr/>
            </a:pPr>
            <a:endParaRPr lang="en-US" b="1">
              <a:cs typeface="Calibri" panose="020F0502020204030204" pitchFamily="34" charset="0"/>
            </a:endParaRPr>
          </a:p>
          <a:p>
            <a:pPr>
              <a:lnSpc>
                <a:spcPct val="115000"/>
              </a:lnSpc>
              <a:spcBef>
                <a:spcPts val="0"/>
              </a:spcBef>
              <a:spcAft>
                <a:spcPts val="0"/>
              </a:spcAft>
              <a:defRPr/>
            </a:pPr>
            <a:r>
              <a:rPr lang="en-US" b="1">
                <a:ea typeface="Arial" panose="020B0604020202020204" pitchFamily="34" charset="0"/>
                <a:cs typeface="Calibri" panose="020F0502020204030204" pitchFamily="34" charset="0"/>
              </a:rPr>
              <a:t>Unsporting conduct. </a:t>
            </a:r>
            <a:r>
              <a:rPr lang="en-US">
                <a:ea typeface="Arial" panose="020B0604020202020204" pitchFamily="34" charset="0"/>
                <a:cs typeface="Calibri" panose="020F0502020204030204" pitchFamily="34" charset="0"/>
              </a:rPr>
              <a:t>The committee is concerned about inappropriate conduct by players, bench personnel, coaches, officials, and spectators. Programs are educationally based and conduct that is not tolerated in other educational settings shall not be accepted. Therefore, each group has the responsibility to demonstrate civility and citizenship.</a:t>
            </a:r>
          </a:p>
          <a:p>
            <a:pPr marL="939800" indent="-241300">
              <a:lnSpc>
                <a:spcPct val="115000"/>
              </a:lnSpc>
              <a:spcBef>
                <a:spcPts val="0"/>
              </a:spcBef>
              <a:spcAft>
                <a:spcPts val="0"/>
              </a:spcAft>
              <a:defRPr/>
            </a:pPr>
            <a:endParaRPr lang="en-US">
              <a:ea typeface="Arial" panose="020B0604020202020204" pitchFamily="34" charset="0"/>
              <a:cs typeface="Calibri" panose="020F0502020204030204" pitchFamily="34" charset="0"/>
            </a:endParaRPr>
          </a:p>
          <a:p>
            <a:pPr marL="939800" indent="-241300">
              <a:lnSpc>
                <a:spcPct val="115000"/>
              </a:lnSpc>
              <a:spcBef>
                <a:spcPts val="0"/>
              </a:spcBef>
              <a:spcAft>
                <a:spcPts val="0"/>
              </a:spcAft>
              <a:defRPr/>
            </a:pPr>
            <a:r>
              <a:rPr lang="en-US">
                <a:ea typeface="Arial" panose="020B0604020202020204" pitchFamily="34" charset="0"/>
                <a:cs typeface="Calibri" panose="020F0502020204030204" pitchFamily="34" charset="0"/>
              </a:rPr>
              <a:t>To this effect:</a:t>
            </a:r>
          </a:p>
          <a:p>
            <a:pPr>
              <a:lnSpc>
                <a:spcPct val="115000"/>
              </a:lnSpc>
              <a:spcBef>
                <a:spcPts val="0"/>
              </a:spcBef>
              <a:spcAft>
                <a:spcPts val="0"/>
              </a:spcAft>
              <a:defRPr/>
            </a:pPr>
            <a:r>
              <a:rPr lang="en-US">
                <a:ea typeface="Arial" panose="020B0604020202020204" pitchFamily="34" charset="0"/>
                <a:cs typeface="Calibri" panose="020F0502020204030204" pitchFamily="34" charset="0"/>
              </a:rPr>
              <a:t> </a:t>
            </a:r>
          </a:p>
          <a:p>
            <a:pPr>
              <a:lnSpc>
                <a:spcPct val="115000"/>
              </a:lnSpc>
              <a:spcBef>
                <a:spcPts val="0"/>
              </a:spcBef>
              <a:spcAft>
                <a:spcPts val="0"/>
              </a:spcAft>
              <a:defRPr/>
            </a:pPr>
            <a:r>
              <a:rPr lang="en-US">
                <a:ea typeface="Arial" panose="020B0604020202020204" pitchFamily="34" charset="0"/>
                <a:cs typeface="Calibri" panose="020F0502020204030204" pitchFamily="34" charset="0"/>
              </a:rPr>
              <a:t>	Game management needs to pay particular attention to spectators. Game Management 	should intervene when spectator behavior becomes unacceptable.  This should be done prior to an official having to make such a request.</a:t>
            </a:r>
          </a:p>
          <a:p>
            <a:pPr>
              <a:lnSpc>
                <a:spcPct val="115000"/>
              </a:lnSpc>
              <a:spcBef>
                <a:spcPts val="0"/>
              </a:spcBef>
              <a:spcAft>
                <a:spcPts val="0"/>
              </a:spcAft>
              <a:defRPr/>
            </a:pPr>
            <a:endParaRPr lang="en-US">
              <a:ea typeface="Arial" panose="020B0604020202020204" pitchFamily="34" charset="0"/>
              <a:cs typeface="Calibri" panose="020F0502020204030204" pitchFamily="34" charset="0"/>
            </a:endParaRPr>
          </a:p>
          <a:p>
            <a:pPr>
              <a:lnSpc>
                <a:spcPct val="115000"/>
              </a:lnSpc>
              <a:spcBef>
                <a:spcPts val="0"/>
              </a:spcBef>
              <a:spcAft>
                <a:spcPts val="0"/>
              </a:spcAft>
              <a:defRPr/>
            </a:pPr>
            <a:r>
              <a:rPr lang="en-US">
                <a:ea typeface="Arial" panose="020B0604020202020204" pitchFamily="34" charset="0"/>
                <a:cs typeface="Calibri" panose="020F0502020204030204" pitchFamily="34" charset="0"/>
              </a:rPr>
              <a:t>	When game management fails to address spectator behavior on their own, officials should remind game management to hold spectators accountable for their actions. A game ticket is not a license to abuse.</a:t>
            </a:r>
          </a:p>
          <a:p>
            <a:pPr>
              <a:defRPr/>
            </a:pPr>
            <a:endParaRPr lang="en-US"/>
          </a:p>
        </p:txBody>
      </p:sp>
      <p:sp>
        <p:nvSpPr>
          <p:cNvPr id="53252" name="Slide Number Placeholder 3">
            <a:extLst>
              <a:ext uri="{FF2B5EF4-FFF2-40B4-BE49-F238E27FC236}">
                <a16:creationId xmlns:a16="http://schemas.microsoft.com/office/drawing/2014/main" id="{56ECC5B1-604B-4AEC-8D5F-F6B47872AA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726DFD-597B-44DA-B36C-4177223192AC}"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4F2EF6B-F7F2-4ADA-82F8-013926E81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4C2FC34-EF5B-4E8C-8CEF-03FFD5F310A5}"/>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UNSPORTING CONDUCT (cont.)</a:t>
            </a:r>
          </a:p>
          <a:p>
            <a:pPr>
              <a:defRPr/>
            </a:pPr>
            <a:endParaRPr lang="en-US" b="1">
              <a:cs typeface="Calibri" panose="020F0502020204030204" pitchFamily="34" charset="0"/>
            </a:endParaRPr>
          </a:p>
          <a:p>
            <a:pPr>
              <a:lnSpc>
                <a:spcPct val="115000"/>
              </a:lnSpc>
              <a:spcBef>
                <a:spcPts val="0"/>
              </a:spcBef>
              <a:spcAft>
                <a:spcPts val="0"/>
              </a:spcAft>
              <a:defRPr/>
            </a:pPr>
            <a:r>
              <a:rPr lang="en-US">
                <a:ea typeface="Arial" panose="020B0604020202020204" pitchFamily="34" charset="0"/>
                <a:cs typeface="Calibri" panose="020F0502020204030204" pitchFamily="34" charset="0"/>
              </a:rPr>
              <a:t>Officials should not tolerate inappropriate conduct from coaches and/or players.  The rules allow for a “warning” to be given to coaches and it should be utilized when appropriate. </a:t>
            </a:r>
          </a:p>
          <a:p>
            <a:pPr marL="342900" indent="-342900">
              <a:lnSpc>
                <a:spcPct val="115000"/>
              </a:lnSpc>
              <a:spcBef>
                <a:spcPts val="0"/>
              </a:spcBef>
              <a:spcAft>
                <a:spcPts val="0"/>
              </a:spcAft>
              <a:buFont typeface="Arial" panose="020B0604020202020204" pitchFamily="34" charset="0"/>
              <a:buChar char="-"/>
              <a:defRPr/>
            </a:pPr>
            <a:endParaRPr lang="en-US">
              <a:ea typeface="Arial" panose="020B0604020202020204" pitchFamily="34" charset="0"/>
              <a:cs typeface="Calibri" panose="020F0502020204030204" pitchFamily="34" charset="0"/>
            </a:endParaRPr>
          </a:p>
          <a:p>
            <a:pPr>
              <a:lnSpc>
                <a:spcPct val="115000"/>
              </a:lnSpc>
              <a:spcBef>
                <a:spcPts val="0"/>
              </a:spcBef>
              <a:spcAft>
                <a:spcPts val="0"/>
              </a:spcAft>
              <a:defRPr/>
            </a:pPr>
            <a:r>
              <a:rPr lang="en-US">
                <a:ea typeface="Arial" panose="020B0604020202020204" pitchFamily="34" charset="0"/>
                <a:cs typeface="Calibri" panose="020F0502020204030204" pitchFamily="34" charset="0"/>
              </a:rPr>
              <a:t>The team huddle is not a safe haven for coaches’ bad language.  Just as a classroom teacher should not verbally abuse students, neither should coaches use bad language when addressing their players.</a:t>
            </a:r>
          </a:p>
          <a:p>
            <a:pPr marL="342900" indent="-342900">
              <a:lnSpc>
                <a:spcPct val="115000"/>
              </a:lnSpc>
              <a:spcBef>
                <a:spcPts val="0"/>
              </a:spcBef>
              <a:spcAft>
                <a:spcPts val="0"/>
              </a:spcAft>
              <a:buFont typeface="Arial" panose="020B0604020202020204" pitchFamily="34" charset="0"/>
              <a:buChar char="-"/>
              <a:defRPr/>
            </a:pPr>
            <a:endParaRPr lang="en-US">
              <a:ea typeface="Arial" panose="020B0604020202020204" pitchFamily="34" charset="0"/>
              <a:cs typeface="Calibri" panose="020F0502020204030204" pitchFamily="34" charset="0"/>
            </a:endParaRPr>
          </a:p>
          <a:p>
            <a:pPr>
              <a:lnSpc>
                <a:spcPct val="115000"/>
              </a:lnSpc>
              <a:spcBef>
                <a:spcPts val="0"/>
              </a:spcBef>
              <a:spcAft>
                <a:spcPts val="0"/>
              </a:spcAft>
              <a:defRPr/>
            </a:pPr>
            <a:r>
              <a:rPr lang="en-US">
                <a:ea typeface="Arial" panose="020B0604020202020204" pitchFamily="34" charset="0"/>
                <a:cs typeface="Calibri" panose="020F0502020204030204" pitchFamily="34" charset="0"/>
              </a:rPr>
              <a:t>Players are not permitted to “let off steam” by using profanity, even if it is not directed at an opponent or official. Being angry at oneself is no excuse. </a:t>
            </a:r>
          </a:p>
          <a:p>
            <a:pPr marL="342900" indent="-342900">
              <a:lnSpc>
                <a:spcPct val="115000"/>
              </a:lnSpc>
              <a:spcBef>
                <a:spcPts val="0"/>
              </a:spcBef>
              <a:spcAft>
                <a:spcPts val="0"/>
              </a:spcAft>
              <a:buFont typeface="Arial" panose="020B0604020202020204" pitchFamily="34" charset="0"/>
              <a:buChar char="-"/>
              <a:defRPr/>
            </a:pPr>
            <a:endParaRPr lang="en-US">
              <a:ea typeface="Arial" panose="020B0604020202020204" pitchFamily="34" charset="0"/>
              <a:cs typeface="Calibri" panose="020F0502020204030204" pitchFamily="34" charset="0"/>
            </a:endParaRPr>
          </a:p>
          <a:p>
            <a:pPr>
              <a:lnSpc>
                <a:spcPct val="115000"/>
              </a:lnSpc>
              <a:spcBef>
                <a:spcPts val="0"/>
              </a:spcBef>
              <a:spcAft>
                <a:spcPts val="0"/>
              </a:spcAft>
              <a:defRPr/>
            </a:pPr>
            <a:r>
              <a:rPr lang="en-US">
                <a:ea typeface="Arial" panose="020B0604020202020204" pitchFamily="34" charset="0"/>
                <a:cs typeface="Calibri" panose="020F0502020204030204" pitchFamily="34" charset="0"/>
              </a:rPr>
              <a:t>Officials are not exempt from unsporting conduct. Inappropriate references to players, coaches or other officials is not acceptable. Inappropriate behavior before, during or after the game should be reported to the official’s association /assignor. </a:t>
            </a:r>
          </a:p>
          <a:p>
            <a:pPr>
              <a:defRPr/>
            </a:pPr>
            <a:endParaRPr lang="en-US"/>
          </a:p>
        </p:txBody>
      </p:sp>
      <p:sp>
        <p:nvSpPr>
          <p:cNvPr id="55300" name="Slide Number Placeholder 3">
            <a:extLst>
              <a:ext uri="{FF2B5EF4-FFF2-40B4-BE49-F238E27FC236}">
                <a16:creationId xmlns:a16="http://schemas.microsoft.com/office/drawing/2014/main" id="{16C25613-2FF0-47D3-A003-D3B90B911C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86FD4B-9081-4C42-B40A-C40BFE87FFD5}"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UNSPORTING CONDUCT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Spectators should be held accountable for their inappropriate behavior.</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26</a:t>
            </a:fld>
            <a:endParaRPr lang="en-US"/>
          </a:p>
        </p:txBody>
      </p:sp>
    </p:spTree>
    <p:extLst>
      <p:ext uri="{BB962C8B-B14F-4D97-AF65-F5344CB8AC3E}">
        <p14:creationId xmlns:p14="http://schemas.microsoft.com/office/powerpoint/2010/main" val="1005728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DBC36E2-B941-4345-AEF8-B86284151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5140934-82B6-497A-A9F3-556516FCA69F}"/>
              </a:ext>
            </a:extLst>
          </p:cNvPr>
          <p:cNvSpPr>
            <a:spLocks noGrp="1"/>
          </p:cNvSpPr>
          <p:nvPr>
            <p:ph type="body" idx="1"/>
          </p:nvPr>
        </p:nvSpPr>
        <p:spPr/>
        <p:txBody>
          <a:bodyPr>
            <a:normAutofit/>
          </a:bodyPr>
          <a:lstStyle/>
          <a:p>
            <a:pPr>
              <a:defRPr/>
            </a:pPr>
            <a:r>
              <a:rPr lang="en-US" b="1">
                <a:ea typeface="Arial" panose="020B0604020202020204" pitchFamily="34" charset="0"/>
                <a:cs typeface="Calibri" panose="020F0502020204030204" pitchFamily="34" charset="0"/>
              </a:rPr>
              <a:t>SCREENING</a:t>
            </a:r>
          </a:p>
          <a:p>
            <a:pPr>
              <a:defRPr/>
            </a:pPr>
            <a:endParaRPr lang="en-US" b="1">
              <a:cs typeface="Calibri" panose="020F0502020204030204" pitchFamily="34" charset="0"/>
            </a:endParaRPr>
          </a:p>
          <a:p>
            <a:pPr>
              <a:lnSpc>
                <a:spcPct val="130000"/>
              </a:lnSpc>
              <a:spcBef>
                <a:spcPts val="0"/>
              </a:spcBef>
              <a:spcAft>
                <a:spcPts val="1200"/>
              </a:spcAft>
              <a:defRPr/>
            </a:pPr>
            <a:r>
              <a:rPr lang="en-US" sz="1200">
                <a:solidFill>
                  <a:srgbClr val="000000"/>
                </a:solidFill>
                <a:ea typeface="Arial" panose="020B0604020202020204" pitchFamily="34" charset="0"/>
                <a:cs typeface="Calibri" panose="020F0502020204030204" pitchFamily="34" charset="0"/>
              </a:rPr>
              <a:t>Screening is a legal action to delay a player while touching the floor, without causing contact to prevent an opponent from reaching a desired position.  </a:t>
            </a:r>
            <a:endParaRPr lang="en-US" sz="1200">
              <a:ea typeface="Arial" panose="020B0604020202020204" pitchFamily="34" charset="0"/>
              <a:cs typeface="Calibri" panose="020F0502020204030204" pitchFamily="34" charset="0"/>
            </a:endParaRPr>
          </a:p>
          <a:p>
            <a:pPr marL="342900" indent="-342900">
              <a:lnSpc>
                <a:spcPct val="130000"/>
              </a:lnSpc>
              <a:spcBef>
                <a:spcPts val="0"/>
              </a:spcBef>
              <a:spcAft>
                <a:spcPts val="1200"/>
              </a:spcAft>
              <a:buFont typeface="Arial" panose="020B0604020202020204" pitchFamily="34" charset="0"/>
              <a:buChar char="-"/>
              <a:defRPr/>
            </a:pPr>
            <a:r>
              <a:rPr lang="en-US" sz="1200" b="1">
                <a:solidFill>
                  <a:srgbClr val="000000"/>
                </a:solidFill>
                <a:ea typeface="Arial" panose="020B0604020202020204" pitchFamily="34" charset="0"/>
                <a:cs typeface="Calibri" panose="020F0502020204030204" pitchFamily="34" charset="0"/>
              </a:rPr>
              <a:t>Legal screening </a:t>
            </a:r>
            <a:r>
              <a:rPr lang="en-US" sz="1200">
                <a:solidFill>
                  <a:srgbClr val="000000"/>
                </a:solidFill>
                <a:ea typeface="Arial" panose="020B0604020202020204" pitchFamily="34" charset="0"/>
                <a:cs typeface="Calibri" panose="020F0502020204030204" pitchFamily="34" charset="0"/>
              </a:rPr>
              <a:t>is when the player who is screening an opponent:</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Is stationary (within the vertical plane) when contact occurs.</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Has both feet on the floor when contact occurs.</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Time and distance are relevant.</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The screener shall be stationary, except when both the screener and opponent are moving in the same path and the same direction.</a:t>
            </a:r>
            <a:endParaRPr lang="en-US" sz="1200">
              <a:ea typeface="Arial" panose="020B0604020202020204" pitchFamily="34" charset="0"/>
              <a:cs typeface="Calibri" panose="020F0502020204030204" pitchFamily="34" charset="0"/>
            </a:endParaRPr>
          </a:p>
          <a:p>
            <a:pPr>
              <a:defRPr/>
            </a:pPr>
            <a:endParaRPr lang="en-US"/>
          </a:p>
        </p:txBody>
      </p:sp>
      <p:sp>
        <p:nvSpPr>
          <p:cNvPr id="57348" name="Slide Number Placeholder 3">
            <a:extLst>
              <a:ext uri="{FF2B5EF4-FFF2-40B4-BE49-F238E27FC236}">
                <a16:creationId xmlns:a16="http://schemas.microsoft.com/office/drawing/2014/main" id="{70CCAEA4-97AB-4493-BF35-2F22A31561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F76FC6-652F-42F2-B6F4-7B22AC92C817}"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191B587-175B-46F1-A44D-679C203770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25376B4-C91D-4257-85FB-989111659F7E}"/>
              </a:ext>
            </a:extLst>
          </p:cNvPr>
          <p:cNvSpPr>
            <a:spLocks noGrp="1"/>
          </p:cNvSpPr>
          <p:nvPr>
            <p:ph type="body" idx="1"/>
          </p:nvPr>
        </p:nvSpPr>
        <p:spPr/>
        <p:txBody>
          <a:bodyPr>
            <a:normAutofit/>
          </a:bodyPr>
          <a:lstStyle/>
          <a:p>
            <a:pPr>
              <a:defRPr/>
            </a:pPr>
            <a:r>
              <a:rPr lang="en-US" b="1">
                <a:ea typeface="Arial" panose="020B0604020202020204" pitchFamily="34" charset="0"/>
                <a:cs typeface="Calibri" panose="020F0502020204030204" pitchFamily="34" charset="0"/>
              </a:rPr>
              <a:t>SCREENING (cont.)</a:t>
            </a:r>
          </a:p>
          <a:p>
            <a:pPr>
              <a:defRPr/>
            </a:pPr>
            <a:endParaRPr lang="en-US" b="1">
              <a:cs typeface="Calibri" panose="020F0502020204030204" pitchFamily="34" charset="0"/>
            </a:endParaRPr>
          </a:p>
          <a:p>
            <a:pPr marL="342900" indent="-342900">
              <a:lnSpc>
                <a:spcPct val="130000"/>
              </a:lnSpc>
              <a:spcBef>
                <a:spcPts val="0"/>
              </a:spcBef>
              <a:spcAft>
                <a:spcPts val="1200"/>
              </a:spcAft>
              <a:buFont typeface="Arial" panose="020B0604020202020204" pitchFamily="34" charset="0"/>
              <a:buChar char="-"/>
              <a:defRPr/>
            </a:pPr>
            <a:r>
              <a:rPr lang="en-US" sz="1200" b="1">
                <a:solidFill>
                  <a:srgbClr val="000000"/>
                </a:solidFill>
                <a:ea typeface="Arial" panose="020B0604020202020204" pitchFamily="34" charset="0"/>
                <a:cs typeface="Calibri" panose="020F0502020204030204" pitchFamily="34" charset="0"/>
              </a:rPr>
              <a:t>Illegal screening </a:t>
            </a:r>
            <a:r>
              <a:rPr lang="en-US" sz="1200">
                <a:solidFill>
                  <a:srgbClr val="000000"/>
                </a:solidFill>
                <a:ea typeface="Arial" panose="020B0604020202020204" pitchFamily="34" charset="0"/>
                <a:cs typeface="Calibri" panose="020F0502020204030204" pitchFamily="34" charset="0"/>
              </a:rPr>
              <a:t>is when the player who is screening an opponent:</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Is moving when contact occurred.</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Does not give sufficient distance in setting a screen outside the field of vision of a stationary opponent when contact occurred.</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Does not respect the elements of time and distance of an opponent in motion when contact occurred.</a:t>
            </a:r>
            <a:endParaRPr lang="en-US" sz="1200">
              <a:ea typeface="Arial" panose="020B0604020202020204" pitchFamily="34" charset="0"/>
              <a:cs typeface="Calibri" panose="020F0502020204030204" pitchFamily="34" charset="0"/>
            </a:endParaRPr>
          </a:p>
          <a:p>
            <a:pPr marL="742950" lvl="1" indent="-285750">
              <a:lnSpc>
                <a:spcPct val="130000"/>
              </a:lnSpc>
              <a:spcBef>
                <a:spcPts val="0"/>
              </a:spcBef>
              <a:spcAft>
                <a:spcPts val="1200"/>
              </a:spcAft>
              <a:buFont typeface="Courier New" panose="02070309020205020404" pitchFamily="49" charset="0"/>
              <a:buChar char="o"/>
              <a:defRPr/>
            </a:pPr>
            <a:r>
              <a:rPr lang="en-US" sz="1200">
                <a:solidFill>
                  <a:srgbClr val="000000"/>
                </a:solidFill>
                <a:ea typeface="Arial" panose="020B0604020202020204" pitchFamily="34" charset="0"/>
                <a:cs typeface="Calibri" panose="020F0502020204030204" pitchFamily="34" charset="0"/>
              </a:rPr>
              <a:t>A player may not use arms, hands, hips, or shoulders to force movement through a screen or hold the screener and then push the screener aside in order to maintain legal guarding position.  </a:t>
            </a:r>
            <a:endParaRPr lang="en-US" sz="1200">
              <a:ea typeface="Arial" panose="020B0604020202020204" pitchFamily="34" charset="0"/>
              <a:cs typeface="Calibri" panose="020F0502020204030204" pitchFamily="34" charset="0"/>
            </a:endParaRPr>
          </a:p>
          <a:p>
            <a:pPr>
              <a:defRPr/>
            </a:pPr>
            <a:endParaRPr lang="en-US"/>
          </a:p>
        </p:txBody>
      </p:sp>
      <p:sp>
        <p:nvSpPr>
          <p:cNvPr id="59396" name="Slide Number Placeholder 3">
            <a:extLst>
              <a:ext uri="{FF2B5EF4-FFF2-40B4-BE49-F238E27FC236}">
                <a16:creationId xmlns:a16="http://schemas.microsoft.com/office/drawing/2014/main" id="{148F34B7-9BB6-4A7E-8C2E-7B3E83C857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009807-9C95-42BB-8127-905210B5E875}" type="slidenum">
              <a:rPr lang="en-US" altLang="en-US" smtClean="0"/>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F3799F2-332C-4D52-BA42-8A78DCA6D8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6A0B29A-DAA2-4F6D-9026-8692F161B428}"/>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SCREENING (cont.)</a:t>
            </a:r>
          </a:p>
          <a:p>
            <a:pPr>
              <a:defRPr/>
            </a:pPr>
            <a:endParaRPr lang="en-US" b="1">
              <a:cs typeface="Calibri" panose="020F0502020204030204" pitchFamily="34" charset="0"/>
            </a:endParaRPr>
          </a:p>
          <a:p>
            <a:pPr marL="171450" indent="-171450">
              <a:lnSpc>
                <a:spcPct val="130000"/>
              </a:lnSpc>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If the screen is set within the field of vision of a stationary opponent (front or lateral), the screener may establish the screen as close to the opponent as desired, provided there is no contact.</a:t>
            </a:r>
            <a:endParaRPr lang="en-US">
              <a:ea typeface="Arial" panose="020B0604020202020204" pitchFamily="34" charset="0"/>
              <a:cs typeface="Calibri" panose="020F0502020204030204" pitchFamily="34" charset="0"/>
            </a:endParaRPr>
          </a:p>
          <a:p>
            <a:pPr marL="171450" indent="-171450">
              <a:lnSpc>
                <a:spcPct val="130000"/>
              </a:lnSpc>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If the screen is set outside the field of vision of a stationary opponent, the screener must permit the opponent to take 1 normal step towards the screen without making contact.</a:t>
            </a:r>
            <a:endParaRPr lang="en-US">
              <a:ea typeface="Arial" panose="020B0604020202020204" pitchFamily="34" charset="0"/>
              <a:cs typeface="Calibri" panose="020F0502020204030204" pitchFamily="34" charset="0"/>
            </a:endParaRPr>
          </a:p>
          <a:p>
            <a:pPr marL="171450" indent="-171450">
              <a:lnSpc>
                <a:spcPct val="130000"/>
              </a:lnSpc>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If the opponent is in motion, the elements of time and distance shall apply. The screener must leave enough space so that the player who is being screened is able to avoid the screen by stopping or changing direction.</a:t>
            </a:r>
            <a:endParaRPr lang="en-US">
              <a:ea typeface="Arial" panose="020B0604020202020204" pitchFamily="34" charset="0"/>
              <a:cs typeface="Calibri" panose="020F0502020204030204" pitchFamily="34" charset="0"/>
            </a:endParaRPr>
          </a:p>
          <a:p>
            <a:pPr marL="171450" indent="-171450">
              <a:lnSpc>
                <a:spcPct val="130000"/>
              </a:lnSpc>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The distance required is never less than 1 and never more than 2 normal steps.</a:t>
            </a:r>
            <a:endParaRPr lang="en-US">
              <a:ea typeface="Arial" panose="020B0604020202020204" pitchFamily="34" charset="0"/>
              <a:cs typeface="Calibri" panose="020F0502020204030204" pitchFamily="34" charset="0"/>
            </a:endParaRPr>
          </a:p>
          <a:p>
            <a:pPr marL="171450" indent="-171450">
              <a:lnSpc>
                <a:spcPct val="130000"/>
              </a:lnSpc>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A player who is legally screened is responsible for any contact with the player who has set the screen.</a:t>
            </a:r>
            <a:r>
              <a:rPr lang="en-US" b="1">
                <a:solidFill>
                  <a:srgbClr val="000000"/>
                </a:solidFill>
                <a:ea typeface="Arial" panose="020B0604020202020204" pitchFamily="34" charset="0"/>
                <a:cs typeface="Calibri" panose="020F0502020204030204" pitchFamily="34" charset="0"/>
              </a:rPr>
              <a:t>  </a:t>
            </a:r>
            <a:endParaRPr lang="en-US">
              <a:ea typeface="Arial" panose="020B0604020202020204" pitchFamily="34" charset="0"/>
              <a:cs typeface="Calibri" panose="020F0502020204030204" pitchFamily="34" charset="0"/>
            </a:endParaRPr>
          </a:p>
          <a:p>
            <a:pPr>
              <a:defRPr/>
            </a:pPr>
            <a:endParaRPr lang="en-US"/>
          </a:p>
        </p:txBody>
      </p:sp>
      <p:sp>
        <p:nvSpPr>
          <p:cNvPr id="61444" name="Slide Number Placeholder 3">
            <a:extLst>
              <a:ext uri="{FF2B5EF4-FFF2-40B4-BE49-F238E27FC236}">
                <a16:creationId xmlns:a16="http://schemas.microsoft.com/office/drawing/2014/main" id="{40C6977C-401B-4643-A2EB-1BC9DB3700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65354E-3FE7-4D35-81EF-B8227DE4DB9E}" type="slidenum">
              <a:rPr lang="en-US" altLang="en-US" smtClean="0"/>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3</a:t>
            </a:fld>
            <a:endParaRPr lang="en-US"/>
          </a:p>
        </p:txBody>
      </p:sp>
    </p:spTree>
    <p:extLst>
      <p:ext uri="{BB962C8B-B14F-4D97-AF65-F5344CB8AC3E}">
        <p14:creationId xmlns:p14="http://schemas.microsoft.com/office/powerpoint/2010/main" val="1204865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F3799F2-332C-4D52-BA42-8A78DCA6D8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6A0B29A-DAA2-4F6D-9026-8692F161B428}"/>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SCREENING (cont.)</a:t>
            </a:r>
          </a:p>
          <a:p>
            <a:pPr>
              <a:defRPr/>
            </a:pPr>
            <a:endParaRPr lang="en-US" b="1">
              <a:solidFill>
                <a:srgbClr val="000000"/>
              </a:solidFill>
              <a:ea typeface="Arial" panose="020B0604020202020204" pitchFamily="34" charset="0"/>
              <a:cs typeface="Calibri" panose="020F0502020204030204" pitchFamily="34" charset="0"/>
            </a:endParaRPr>
          </a:p>
          <a:p>
            <a:pPr marL="171450" indent="-171450">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The distance required is never less than 1 and never more than 2 normal steps.</a:t>
            </a:r>
            <a:endParaRPr lang="en-US">
              <a:solidFill>
                <a:schemeClr val="tx1"/>
              </a:solidFill>
              <a:ea typeface="Arial" panose="020B0604020202020204" pitchFamily="34" charset="0"/>
              <a:cs typeface="Calibri" panose="020F0502020204030204" pitchFamily="34" charset="0"/>
            </a:endParaRPr>
          </a:p>
          <a:p>
            <a:pPr marL="171450" indent="-171450">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A player who is legally screened is responsible for any contact with the player who has set the screen.</a:t>
            </a:r>
            <a:r>
              <a:rPr lang="en-US" b="1">
                <a:solidFill>
                  <a:srgbClr val="000000"/>
                </a:solidFill>
                <a:ea typeface="Arial" panose="020B0604020202020204" pitchFamily="34" charset="0"/>
                <a:cs typeface="Calibri" panose="020F0502020204030204" pitchFamily="34" charset="0"/>
              </a:rPr>
              <a:t>  </a:t>
            </a:r>
            <a:endParaRPr lang="en-US">
              <a:ea typeface="Arial" panose="020B0604020202020204" pitchFamily="34" charset="0"/>
              <a:cs typeface="Calibri" panose="020F0502020204030204" pitchFamily="34" charset="0"/>
            </a:endParaRPr>
          </a:p>
          <a:p>
            <a:pPr marL="171450" indent="-171450">
              <a:buFont typeface="Courier New" panose="02070309020205020404" pitchFamily="49" charset="0"/>
              <a:buChar char="o"/>
              <a:defRPr/>
            </a:pPr>
            <a:endParaRPr lang="en-US" b="1">
              <a:cs typeface="Calibri" panose="020F0502020204030204" pitchFamily="34" charset="0"/>
            </a:endParaRPr>
          </a:p>
          <a:p>
            <a:pPr>
              <a:defRPr/>
            </a:pPr>
            <a:endParaRPr lang="en-US"/>
          </a:p>
        </p:txBody>
      </p:sp>
      <p:sp>
        <p:nvSpPr>
          <p:cNvPr id="61444" name="Slide Number Placeholder 3">
            <a:extLst>
              <a:ext uri="{FF2B5EF4-FFF2-40B4-BE49-F238E27FC236}">
                <a16:creationId xmlns:a16="http://schemas.microsoft.com/office/drawing/2014/main" id="{40C6977C-401B-4643-A2EB-1BC9DB3700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65354E-3FE7-4D35-81EF-B8227DE4DB9E}" type="slidenum">
              <a:rPr lang="en-US" altLang="en-US" smtClean="0"/>
              <a:pPr/>
              <a:t>30</a:t>
            </a:fld>
            <a:endParaRPr lang="en-US" altLang="en-US"/>
          </a:p>
        </p:txBody>
      </p:sp>
    </p:spTree>
    <p:extLst>
      <p:ext uri="{BB962C8B-B14F-4D97-AF65-F5344CB8AC3E}">
        <p14:creationId xmlns:p14="http://schemas.microsoft.com/office/powerpoint/2010/main" val="1837229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SCREENING</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a:t>Screening</a:t>
            </a:r>
            <a:r>
              <a:rPr lang="en-US" sz="1200"/>
              <a:t> is a legal action to delay a player while touching the playing court, without causing contact delays or to prevent an opponent from reaching a desired position.</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31</a:t>
            </a:fld>
            <a:endParaRPr lang="en-US"/>
          </a:p>
        </p:txBody>
      </p:sp>
    </p:spTree>
    <p:extLst>
      <p:ext uri="{BB962C8B-B14F-4D97-AF65-F5344CB8AC3E}">
        <p14:creationId xmlns:p14="http://schemas.microsoft.com/office/powerpoint/2010/main" val="2047573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55A7968-7345-4DCE-9868-772FB8E326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87860D-DF55-4B30-A9A1-BA3AEF3BD6B4}"/>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EURO-STEPS, SPIN MOVES, AND JUMP STOPS – LEGAL OR ILLEGAL?</a:t>
            </a:r>
          </a:p>
          <a:p>
            <a:pPr>
              <a:defRPr/>
            </a:pPr>
            <a:endParaRPr lang="en-US" b="1">
              <a:cs typeface="Calibri" panose="020F0502020204030204" pitchFamily="34" charset="0"/>
            </a:endParaRPr>
          </a:p>
          <a:p>
            <a:pPr marL="171450" indent="-171450">
              <a:lnSpc>
                <a:spcPct val="115000"/>
              </a:lnSpc>
              <a:spcBef>
                <a:spcPts val="1200"/>
              </a:spcBef>
              <a:spcAft>
                <a:spcPts val="1200"/>
              </a:spcAft>
              <a:buFont typeface="Arial" panose="020B0604020202020204" pitchFamily="34" charset="0"/>
              <a:buChar char="•"/>
              <a:defRPr/>
            </a:pPr>
            <a:r>
              <a:rPr lang="en-US">
                <a:ea typeface="Arial" panose="020B0604020202020204" pitchFamily="34" charset="0"/>
                <a:cs typeface="Calibri" panose="020F0502020204030204" pitchFamily="34" charset="0"/>
              </a:rPr>
              <a:t>If executed within the parameters of the 4.44 traveling rule, each of these plays is legal.  If not executed within the rules, each of these plays is illegal.  High school players often attempt to emulate players they watch at higher levels but because collegiate and professional rules, interpretations, and directives vary, what is legal at one level may not be legal at another. </a:t>
            </a:r>
          </a:p>
          <a:p>
            <a:pPr>
              <a:lnSpc>
                <a:spcPct val="115000"/>
              </a:lnSpc>
              <a:spcBef>
                <a:spcPts val="1200"/>
              </a:spcBef>
              <a:spcAft>
                <a:spcPts val="1200"/>
              </a:spcAft>
              <a:defRPr/>
            </a:pPr>
            <a:endParaRPr lang="en-US">
              <a:ea typeface="Arial" panose="020B0604020202020204" pitchFamily="34" charset="0"/>
              <a:cs typeface="Calibri" panose="020F0502020204030204" pitchFamily="34" charset="0"/>
            </a:endParaRPr>
          </a:p>
          <a:p>
            <a:pPr>
              <a:defRPr/>
            </a:pPr>
            <a:endParaRPr lang="en-US"/>
          </a:p>
        </p:txBody>
      </p:sp>
      <p:sp>
        <p:nvSpPr>
          <p:cNvPr id="63492" name="Slide Number Placeholder 3">
            <a:extLst>
              <a:ext uri="{FF2B5EF4-FFF2-40B4-BE49-F238E27FC236}">
                <a16:creationId xmlns:a16="http://schemas.microsoft.com/office/drawing/2014/main" id="{77A961F3-E1FE-490C-8663-4E5B42DC61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C318FB-EE3A-48E7-9EDA-03ED12307A56}" type="slidenum">
              <a:rPr lang="en-US" altLang="en-US" smtClean="0"/>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55A7968-7345-4DCE-9868-772FB8E326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87860D-DF55-4B30-A9A1-BA3AEF3BD6B4}"/>
              </a:ext>
            </a:extLst>
          </p:cNvPr>
          <p:cNvSpPr>
            <a:spLocks noGrp="1"/>
          </p:cNvSpPr>
          <p:nvPr>
            <p:ph type="body" idx="1"/>
          </p:nvPr>
        </p:nvSpPr>
        <p:spPr/>
        <p:txBody>
          <a:bodyPr/>
          <a:lstStyle/>
          <a:p>
            <a:pPr>
              <a:defRPr/>
            </a:pPr>
            <a:r>
              <a:rPr lang="en-US" b="1">
                <a:ea typeface="Arial" panose="020B0604020202020204" pitchFamily="34" charset="0"/>
                <a:cs typeface="Calibri" panose="020F0502020204030204" pitchFamily="34" charset="0"/>
              </a:rPr>
              <a:t>EURO-STEPS, SPIN MOVES, AND JUMP STOPS – LEGAL OR ILLEGAL?</a:t>
            </a:r>
          </a:p>
          <a:p>
            <a:pPr>
              <a:lnSpc>
                <a:spcPct val="115000"/>
              </a:lnSpc>
              <a:spcBef>
                <a:spcPts val="1200"/>
              </a:spcBef>
              <a:spcAft>
                <a:spcPts val="1200"/>
              </a:spcAft>
              <a:defRPr/>
            </a:pPr>
            <a:endParaRPr lang="en-US">
              <a:ea typeface="Arial" panose="020B0604020202020204" pitchFamily="34" charset="0"/>
              <a:cs typeface="Calibri" panose="020F0502020204030204" pitchFamily="34" charset="0"/>
            </a:endParaRPr>
          </a:p>
          <a:p>
            <a:pPr marL="171450" indent="-171450">
              <a:lnSpc>
                <a:spcPct val="115000"/>
              </a:lnSpc>
              <a:spcBef>
                <a:spcPts val="1200"/>
              </a:spcBef>
              <a:spcAft>
                <a:spcPts val="1200"/>
              </a:spcAft>
              <a:buFont typeface="Arial" panose="020B0604020202020204" pitchFamily="34" charset="0"/>
              <a:buChar char="•"/>
              <a:defRPr/>
            </a:pPr>
            <a:r>
              <a:rPr lang="en-US">
                <a:ea typeface="Arial" panose="020B0604020202020204" pitchFamily="34" charset="0"/>
                <a:cs typeface="Calibri" panose="020F0502020204030204" pitchFamily="34" charset="0"/>
              </a:rPr>
              <a:t>What is referred to as a </a:t>
            </a:r>
            <a:r>
              <a:rPr lang="en-US" b="1">
                <a:ea typeface="Arial" panose="020B0604020202020204" pitchFamily="34" charset="0"/>
                <a:cs typeface="Calibri" panose="020F0502020204030204" pitchFamily="34" charset="0"/>
              </a:rPr>
              <a:t>Euro Step </a:t>
            </a:r>
            <a:r>
              <a:rPr lang="en-US">
                <a:ea typeface="Arial" panose="020B0604020202020204" pitchFamily="34" charset="0"/>
                <a:cs typeface="Calibri" panose="020F0502020204030204" pitchFamily="34" charset="0"/>
              </a:rPr>
              <a:t>most often occurs when a player who is dribbling toward the basket stops dribbling, catches the ball while both feet are off the floor, lands on one foot and steps laterally with the other foot, often to step around a defender, all while facing the basket. The first foot to land on the floor is the pivot foot and if the player releases the ball on a try for goal or pass before the pivot foot touches the floor again, it is legal.  If the player’s pivot foot touches the floor a second time before the player releases the ball, it is illegal.</a:t>
            </a:r>
          </a:p>
          <a:p>
            <a:pPr>
              <a:defRPr/>
            </a:pPr>
            <a:endParaRPr lang="en-US"/>
          </a:p>
        </p:txBody>
      </p:sp>
      <p:sp>
        <p:nvSpPr>
          <p:cNvPr id="63492" name="Slide Number Placeholder 3">
            <a:extLst>
              <a:ext uri="{FF2B5EF4-FFF2-40B4-BE49-F238E27FC236}">
                <a16:creationId xmlns:a16="http://schemas.microsoft.com/office/drawing/2014/main" id="{77A961F3-E1FE-490C-8663-4E5B42DC61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C318FB-EE3A-48E7-9EDA-03ED12307A56}" type="slidenum">
              <a:rPr lang="en-US" altLang="en-US" smtClean="0"/>
              <a:pPr/>
              <a:t>33</a:t>
            </a:fld>
            <a:endParaRPr lang="en-US" altLang="en-US"/>
          </a:p>
        </p:txBody>
      </p:sp>
    </p:spTree>
    <p:extLst>
      <p:ext uri="{BB962C8B-B14F-4D97-AF65-F5344CB8AC3E}">
        <p14:creationId xmlns:p14="http://schemas.microsoft.com/office/powerpoint/2010/main" val="340583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EURO-STEPS, SPIN MOVES AND JUMP STOPS: LEGAL OR ILLEGAL?</a:t>
            </a:r>
          </a:p>
          <a:p>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On the </a:t>
            </a:r>
            <a:r>
              <a:rPr lang="en-US" b="1"/>
              <a:t>Euro-Step</a:t>
            </a:r>
            <a:r>
              <a:rPr lang="en-US"/>
              <a:t>, if the pivot foot touches the floor before the shot is taken, it is a travel.</a:t>
            </a:r>
          </a:p>
          <a:p>
            <a:endParaRPr lang="en-US" b="1"/>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34</a:t>
            </a:fld>
            <a:endParaRPr lang="en-US"/>
          </a:p>
        </p:txBody>
      </p:sp>
    </p:spTree>
    <p:extLst>
      <p:ext uri="{BB962C8B-B14F-4D97-AF65-F5344CB8AC3E}">
        <p14:creationId xmlns:p14="http://schemas.microsoft.com/office/powerpoint/2010/main" val="1377218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EB2F6D2-C7A4-450A-8BD4-F387203FA9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81D1FE9-C377-499A-AD66-70C931E6B8E9}"/>
              </a:ext>
            </a:extLst>
          </p:cNvPr>
          <p:cNvSpPr>
            <a:spLocks noGrp="1"/>
          </p:cNvSpPr>
          <p:nvPr>
            <p:ph type="body" idx="1"/>
          </p:nvPr>
        </p:nvSpPr>
        <p:spPr/>
        <p:txBody>
          <a:bodyPr>
            <a:normAutofit/>
          </a:bodyPr>
          <a:lstStyle/>
          <a:p>
            <a:pPr>
              <a:defRPr/>
            </a:pPr>
            <a:r>
              <a:rPr lang="en-US" b="1">
                <a:ea typeface="Arial" panose="020B0604020202020204" pitchFamily="34" charset="0"/>
                <a:cs typeface="Calibri" panose="020F0502020204030204" pitchFamily="34" charset="0"/>
              </a:rPr>
              <a:t>EURO-STEPS, SPIN MOVES, AND JUMP STOPS – LEGAL OR ILLEGAL? (cont.)</a:t>
            </a:r>
            <a:br>
              <a:rPr lang="en-US" b="1">
                <a:ea typeface="Arial" panose="020B0604020202020204" pitchFamily="34" charset="0"/>
                <a:cs typeface="Calibri" panose="020F0502020204030204" pitchFamily="34" charset="0"/>
              </a:rPr>
            </a:br>
            <a:endParaRPr lang="en-US" sz="1200" b="1">
              <a:latin typeface="+mn-lt"/>
              <a:ea typeface="Arial" panose="020B0604020202020204" pitchFamily="34" charset="0"/>
              <a:cs typeface="Calibri" panose="020F0502020204030204" pitchFamily="34" charset="0"/>
            </a:endParaRPr>
          </a:p>
          <a:p>
            <a:pPr marL="171450" indent="-171450">
              <a:buFont typeface="Arial" panose="020B0604020202020204" pitchFamily="34" charset="0"/>
              <a:buChar char="•"/>
              <a:defRPr/>
            </a:pPr>
            <a:r>
              <a:rPr lang="en-US" sz="1200">
                <a:latin typeface="+mn-lt"/>
                <a:ea typeface="Arial" panose="020B0604020202020204" pitchFamily="34" charset="0"/>
              </a:rPr>
              <a:t>What is often referred to as a </a:t>
            </a:r>
            <a:r>
              <a:rPr lang="en-US" sz="1200" b="1">
                <a:latin typeface="+mn-lt"/>
                <a:ea typeface="Arial" panose="020B0604020202020204" pitchFamily="34" charset="0"/>
              </a:rPr>
              <a:t>Spin Move </a:t>
            </a:r>
            <a:r>
              <a:rPr lang="en-US" sz="1200">
                <a:latin typeface="+mn-lt"/>
                <a:ea typeface="Arial" panose="020B0604020202020204" pitchFamily="34" charset="0"/>
              </a:rPr>
              <a:t>most often occurs when a player who dribbles toward the basket, catches the ball while faking to one side of the basket, plants a foot (becomes the pivot foot), while facing the basket, turns his or her back to the basket in an attempt to “spin” around a defender, then steps with the other foot.  This would be legal but most often when the player’s back is to the basket during the spin, to again face the basket and get into position to release the ball on a try, the player must step again.  This means the player’s pivot foot returns to the floor a second time, thus causing a traveling violation.  </a:t>
            </a:r>
            <a:endParaRPr lang="en-US" sz="1200">
              <a:latin typeface="+mn-lt"/>
            </a:endParaRPr>
          </a:p>
        </p:txBody>
      </p:sp>
      <p:sp>
        <p:nvSpPr>
          <p:cNvPr id="65540" name="Slide Number Placeholder 3">
            <a:extLst>
              <a:ext uri="{FF2B5EF4-FFF2-40B4-BE49-F238E27FC236}">
                <a16:creationId xmlns:a16="http://schemas.microsoft.com/office/drawing/2014/main" id="{9FD8A1EA-8AFA-4A15-ABA9-4C1CB26911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16675E-0937-483B-8B4F-368A1FABDE01}"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EB2F6D2-C7A4-450A-8BD4-F387203FA9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81D1FE9-C377-499A-AD66-70C931E6B8E9}"/>
              </a:ext>
            </a:extLst>
          </p:cNvPr>
          <p:cNvSpPr>
            <a:spLocks noGrp="1"/>
          </p:cNvSpPr>
          <p:nvPr>
            <p:ph type="body" idx="1"/>
          </p:nvPr>
        </p:nvSpPr>
        <p:spPr/>
        <p:txBody>
          <a:bodyPr>
            <a:normAutofit/>
          </a:bodyPr>
          <a:lstStyle/>
          <a:p>
            <a:pPr>
              <a:defRPr/>
            </a:pPr>
            <a:r>
              <a:rPr lang="en-US" b="1">
                <a:ea typeface="Arial" panose="020B0604020202020204" pitchFamily="34" charset="0"/>
                <a:cs typeface="Calibri" panose="020F0502020204030204" pitchFamily="34" charset="0"/>
              </a:rPr>
              <a:t>EURO-STEPS, SPIN MOVES, AND JUMP STOPS – LEGAL OR ILLEGAL? (cont.)</a:t>
            </a:r>
            <a:br>
              <a:rPr lang="en-US" b="1">
                <a:ea typeface="Arial" panose="020B0604020202020204" pitchFamily="34" charset="0"/>
                <a:cs typeface="Calibri" panose="020F0502020204030204" pitchFamily="34" charset="0"/>
              </a:rPr>
            </a:br>
            <a:endParaRPr lang="en-US" b="1">
              <a:ea typeface="Arial" panose="020B0604020202020204" pitchFamily="34" charset="0"/>
              <a:cs typeface="Calibri" panose="020F0502020204030204" pitchFamily="34" charset="0"/>
            </a:endParaRPr>
          </a:p>
          <a:p>
            <a:pPr marL="171450" indent="-171450">
              <a:buFont typeface="Arial" panose="020B0604020202020204" pitchFamily="34" charset="0"/>
              <a:buChar char="•"/>
              <a:defRPr/>
            </a:pPr>
            <a:r>
              <a:rPr lang="en-US" sz="1200">
                <a:latin typeface="+mn-lt"/>
                <a:ea typeface="Arial" panose="020B0604020202020204" pitchFamily="34" charset="0"/>
              </a:rPr>
              <a:t>Example:  A1 is dribbling toward the basket from the left side.  Defender B1 is facing A1 when A1 catches the ball and steps with the left foot while faking to the left, then spins (back to the basket), steps with the right foot while spinning and then steps with the left foot again. When beginning the spin move, A1’s left foot became the pivot foot and after the spin, when the left foot again touches the floor, A1 has violated. This type of play could originate from in front of the basket or from either side. Due to the speed of the player attempting a spin move and the physical difficulty of facing the basket when one foot touches the floor, then attempting to spin around a defender and release the ball before the pivot foot again touches the floor, the vast majority of spin move attempts are illegal.</a:t>
            </a:r>
            <a:endParaRPr lang="en-US" sz="1200">
              <a:latin typeface="+mn-lt"/>
            </a:endParaRPr>
          </a:p>
        </p:txBody>
      </p:sp>
      <p:sp>
        <p:nvSpPr>
          <p:cNvPr id="65540" name="Slide Number Placeholder 3">
            <a:extLst>
              <a:ext uri="{FF2B5EF4-FFF2-40B4-BE49-F238E27FC236}">
                <a16:creationId xmlns:a16="http://schemas.microsoft.com/office/drawing/2014/main" id="{9FD8A1EA-8AFA-4A15-ABA9-4C1CB26911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16675E-0937-483B-8B4F-368A1FABDE01}" type="slidenum">
              <a:rPr lang="en-US" altLang="en-US" smtClean="0"/>
              <a:pPr/>
              <a:t>36</a:t>
            </a:fld>
            <a:endParaRPr lang="en-US" altLang="en-US"/>
          </a:p>
        </p:txBody>
      </p:sp>
    </p:spTree>
    <p:extLst>
      <p:ext uri="{BB962C8B-B14F-4D97-AF65-F5344CB8AC3E}">
        <p14:creationId xmlns:p14="http://schemas.microsoft.com/office/powerpoint/2010/main" val="212234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EURO-STEPS, SPIN MOVES AND JUMP STOPS: LEGAL OR ILLEGAL?</a:t>
            </a:r>
          </a:p>
          <a:p>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On the </a:t>
            </a:r>
            <a:r>
              <a:rPr lang="en-US" b="1"/>
              <a:t>Spin Move</a:t>
            </a:r>
            <a:r>
              <a:rPr lang="en-US"/>
              <a:t>, if a player picks up the pivot foot and touches it to the floor again before the release of the ball on a try for goal, that player has traveled.</a:t>
            </a:r>
          </a:p>
          <a:p>
            <a:endParaRPr lang="en-US" b="1"/>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37</a:t>
            </a:fld>
            <a:endParaRPr lang="en-US"/>
          </a:p>
        </p:txBody>
      </p:sp>
    </p:spTree>
    <p:extLst>
      <p:ext uri="{BB962C8B-B14F-4D97-AF65-F5344CB8AC3E}">
        <p14:creationId xmlns:p14="http://schemas.microsoft.com/office/powerpoint/2010/main" val="3645203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2C608C28-F386-4E1F-BDD2-030BBF3142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03A6025-D101-47CD-85B1-E6E534B17857}"/>
              </a:ext>
            </a:extLst>
          </p:cNvPr>
          <p:cNvSpPr>
            <a:spLocks noGrp="1"/>
          </p:cNvSpPr>
          <p:nvPr>
            <p:ph type="body" idx="1"/>
          </p:nvPr>
        </p:nvSpPr>
        <p:spPr/>
        <p:txBody>
          <a:bodyPr wrap="square" numCol="1" anchor="t" anchorCtr="0" compatLnSpc="1">
            <a:prstTxWarp prst="textNoShape">
              <a:avLst/>
            </a:prstTxWarp>
            <a:normAutofit/>
          </a:bodyPr>
          <a:lstStyle/>
          <a:p>
            <a:r>
              <a:rPr lang="en-US" altLang="en-US" b="1">
                <a:ea typeface="Arial" panose="020B0604020202020204" pitchFamily="34" charset="0"/>
                <a:cs typeface="Calibri" panose="020F0502020204030204" pitchFamily="34" charset="0"/>
              </a:rPr>
              <a:t>EURO-STEPS, SPIN MOVES, AND JUMP STOPS – LEGAL OR ILLEGAL? (cont.)</a:t>
            </a:r>
          </a:p>
          <a:p>
            <a:endParaRPr lang="en-US" altLang="en-US" b="1">
              <a:ea typeface="Arial" panose="020B0604020202020204" pitchFamily="34" charset="0"/>
              <a:cs typeface="Calibri" panose="020F0502020204030204" pitchFamily="34" charset="0"/>
            </a:endParaRPr>
          </a:p>
          <a:p>
            <a:pPr marL="171450" indent="-171450">
              <a:buFont typeface="Arial" panose="020B0604020202020204" pitchFamily="34" charset="0"/>
              <a:buChar char="•"/>
            </a:pPr>
            <a:r>
              <a:rPr lang="en-US" altLang="en-US">
                <a:ea typeface="Arial" panose="020B0604020202020204" pitchFamily="34" charset="0"/>
                <a:cs typeface="Calibri" panose="020F0502020204030204" pitchFamily="34" charset="0"/>
              </a:rPr>
              <a:t>What is often referred to as a </a:t>
            </a:r>
            <a:r>
              <a:rPr lang="en-US" altLang="en-US" b="1">
                <a:ea typeface="Arial" panose="020B0604020202020204" pitchFamily="34" charset="0"/>
                <a:cs typeface="Calibri" panose="020F0502020204030204" pitchFamily="34" charset="0"/>
              </a:rPr>
              <a:t>Jump Stop </a:t>
            </a:r>
            <a:r>
              <a:rPr lang="en-US" altLang="en-US">
                <a:ea typeface="Arial" panose="020B0604020202020204" pitchFamily="34" charset="0"/>
                <a:cs typeface="Calibri" panose="020F0502020204030204" pitchFamily="34" charset="0"/>
              </a:rPr>
              <a:t>is, by rule, an exception to the traveling rules.  A legal jump stop occurs when a player who </a:t>
            </a:r>
            <a:r>
              <a:rPr lang="en-US" altLang="en-US" b="1">
                <a:ea typeface="Arial" panose="020B0604020202020204" pitchFamily="34" charset="0"/>
                <a:cs typeface="Calibri" panose="020F0502020204030204" pitchFamily="34" charset="0"/>
              </a:rPr>
              <a:t>catches the ball with both feet off the floor, lands on one foot, jumps off that foot and lands with both feet touching the floor simultaneously.</a:t>
            </a:r>
            <a:r>
              <a:rPr lang="en-US" altLang="en-US">
                <a:ea typeface="Arial" panose="020B0604020202020204" pitchFamily="34" charset="0"/>
                <a:cs typeface="Calibri" panose="020F0502020204030204" pitchFamily="34" charset="0"/>
              </a:rPr>
              <a:t>  Many players are taught well and successfully execute legal jump stops.  There are two situations that most often cause attempts at legal jump stops to become illegal.  The first: After the player jumps off one foot, the player lands on one foot followed by the other (illegal “stutter step”), instead of landing simultaneously on both feet (legal). </a:t>
            </a:r>
          </a:p>
          <a:p>
            <a:endParaRPr lang="en-US" altLang="en-US" b="1">
              <a:cs typeface="Calibri" panose="020F0502020204030204" pitchFamily="34" charset="0"/>
            </a:endParaRPr>
          </a:p>
        </p:txBody>
      </p:sp>
      <p:sp>
        <p:nvSpPr>
          <p:cNvPr id="67588" name="Slide Number Placeholder 3">
            <a:extLst>
              <a:ext uri="{FF2B5EF4-FFF2-40B4-BE49-F238E27FC236}">
                <a16:creationId xmlns:a16="http://schemas.microsoft.com/office/drawing/2014/main" id="{CE14AB31-EDBA-48D7-A24F-272A997E70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0F5466-7564-46EA-9C78-07B47DB10BA0}" type="slidenum">
              <a:rPr lang="en-US" altLang="en-US" smtClean="0"/>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2C608C28-F386-4E1F-BDD2-030BBF3142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03A6025-D101-47CD-85B1-E6E534B17857}"/>
              </a:ext>
            </a:extLst>
          </p:cNvPr>
          <p:cNvSpPr>
            <a:spLocks noGrp="1"/>
          </p:cNvSpPr>
          <p:nvPr>
            <p:ph type="body" idx="1"/>
          </p:nvPr>
        </p:nvSpPr>
        <p:spPr/>
        <p:txBody>
          <a:bodyPr wrap="square" numCol="1" anchor="t" anchorCtr="0" compatLnSpc="1">
            <a:prstTxWarp prst="textNoShape">
              <a:avLst/>
            </a:prstTxWarp>
            <a:normAutofit/>
          </a:bodyPr>
          <a:lstStyle/>
          <a:p>
            <a:r>
              <a:rPr lang="en-US" altLang="en-US" b="1">
                <a:ea typeface="Arial" panose="020B0604020202020204" pitchFamily="34" charset="0"/>
                <a:cs typeface="Calibri" panose="020F0502020204030204" pitchFamily="34" charset="0"/>
              </a:rPr>
              <a:t>EURO-STEPS, SPIN MOVES, AND JUMP STOPS – LEGAL OR ILLEGAL? (cont.)</a:t>
            </a:r>
          </a:p>
          <a:p>
            <a:endParaRPr lang="en-US" altLang="en-US" b="1">
              <a:ea typeface="Arial" panose="020B0604020202020204" pitchFamily="34" charset="0"/>
              <a:cs typeface="Calibri" panose="020F0502020204030204" pitchFamily="34" charset="0"/>
            </a:endParaRPr>
          </a:p>
          <a:p>
            <a:pPr marL="0" indent="0">
              <a:buFont typeface="Arial" panose="020B0604020202020204" pitchFamily="34" charset="0"/>
              <a:buNone/>
            </a:pPr>
            <a:r>
              <a:rPr lang="en-US" altLang="en-US">
                <a:ea typeface="Arial" panose="020B0604020202020204" pitchFamily="34" charset="0"/>
                <a:cs typeface="Calibri" panose="020F0502020204030204" pitchFamily="34" charset="0"/>
              </a:rPr>
              <a:t>The second: After the player completes a legal jump stop, the player pivots. A legal jump stop is already an exception to the travel rule and a player who pivots with either foot after a jump stop is completed gains a huge advantage and has committed a traveling violation.</a:t>
            </a:r>
          </a:p>
          <a:p>
            <a:pPr>
              <a:buFont typeface="Wingdings" panose="05000000000000000000" pitchFamily="2" charset="2"/>
              <a:buChar char="§"/>
            </a:pPr>
            <a:endParaRPr lang="en-US" altLang="en-US">
              <a:cs typeface="Calibri" panose="020F0502020204030204" pitchFamily="34" charset="0"/>
            </a:endParaRPr>
          </a:p>
          <a:p>
            <a:pPr marL="171450" indent="-171450">
              <a:lnSpc>
                <a:spcPct val="115000"/>
              </a:lnSpc>
              <a:spcBef>
                <a:spcPts val="1200"/>
              </a:spcBef>
              <a:spcAft>
                <a:spcPts val="1200"/>
              </a:spcAft>
              <a:buFont typeface="Arial" panose="020B0604020202020204" pitchFamily="34" charset="0"/>
              <a:buChar char="•"/>
            </a:pPr>
            <a:r>
              <a:rPr lang="en-US" altLang="en-US">
                <a:cs typeface="Arial" panose="020B0604020202020204" pitchFamily="34" charset="0"/>
              </a:rPr>
              <a:t>Landing on both feet, under NFHS rules the player violates when his or her pivot foot touches the floor the second time.    </a:t>
            </a:r>
          </a:p>
          <a:p>
            <a:pPr>
              <a:lnSpc>
                <a:spcPct val="115000"/>
              </a:lnSpc>
              <a:spcBef>
                <a:spcPts val="1200"/>
              </a:spcBef>
              <a:spcAft>
                <a:spcPts val="1200"/>
              </a:spcAft>
              <a:buFont typeface="Wingdings" panose="05000000000000000000" pitchFamily="2" charset="2"/>
              <a:buChar char="§"/>
            </a:pPr>
            <a:endParaRPr lang="en-US" altLang="en-US">
              <a:cs typeface="Arial" panose="020B0604020202020204" pitchFamily="34" charset="0"/>
            </a:endParaRPr>
          </a:p>
          <a:p>
            <a:pPr marL="171450" indent="-171450">
              <a:buFont typeface="Arial" panose="020B0604020202020204" pitchFamily="34" charset="0"/>
              <a:buChar char="•"/>
            </a:pPr>
            <a:r>
              <a:rPr lang="en-US" altLang="en-US">
                <a:cs typeface="Arial" panose="020B0604020202020204" pitchFamily="34" charset="0"/>
              </a:rPr>
              <a:t>We encourage players, coaches, and officials to study and learn the rules governing these exciting basketball plays as they relate to NFHS rules.</a:t>
            </a:r>
            <a:endParaRPr lang="en-US" altLang="en-US">
              <a:cs typeface="Calibri" panose="020F0502020204030204" pitchFamily="34" charset="0"/>
            </a:endParaRPr>
          </a:p>
          <a:p>
            <a:endParaRPr lang="en-US" altLang="en-US" b="1">
              <a:cs typeface="Calibri" panose="020F0502020204030204" pitchFamily="34" charset="0"/>
            </a:endParaRPr>
          </a:p>
        </p:txBody>
      </p:sp>
      <p:sp>
        <p:nvSpPr>
          <p:cNvPr id="67588" name="Slide Number Placeholder 3">
            <a:extLst>
              <a:ext uri="{FF2B5EF4-FFF2-40B4-BE49-F238E27FC236}">
                <a16:creationId xmlns:a16="http://schemas.microsoft.com/office/drawing/2014/main" id="{CE14AB31-EDBA-48D7-A24F-272A997E70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0F5466-7564-46EA-9C78-07B47DB10BA0}" type="slidenum">
              <a:rPr lang="en-US" altLang="en-US" smtClean="0"/>
              <a:pPr/>
              <a:t>39</a:t>
            </a:fld>
            <a:endParaRPr lang="en-US" altLang="en-US"/>
          </a:p>
        </p:txBody>
      </p:sp>
    </p:spTree>
    <p:extLst>
      <p:ext uri="{BB962C8B-B14F-4D97-AF65-F5344CB8AC3E}">
        <p14:creationId xmlns:p14="http://schemas.microsoft.com/office/powerpoint/2010/main" val="148082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Q-COLLAR</a:t>
            </a:r>
          </a:p>
          <a:p>
            <a:endParaRPr lang="en-US"/>
          </a:p>
          <a:p>
            <a:pPr marL="171450" indent="-171450">
              <a:buFont typeface="Arial" panose="020B0604020202020204" pitchFamily="34" charset="0"/>
              <a:buChar char="•"/>
            </a:pPr>
            <a:r>
              <a:rPr lang="en-US" sz="1200">
                <a:solidFill>
                  <a:srgbClr val="333333"/>
                </a:solidFill>
              </a:rPr>
              <a:t>T</a:t>
            </a:r>
            <a:r>
              <a:rPr lang="en-US" sz="1200" b="0" i="0">
                <a:solidFill>
                  <a:srgbClr val="333333"/>
                </a:solidFill>
                <a:effectLst/>
              </a:rPr>
              <a:t>he </a:t>
            </a:r>
            <a:r>
              <a:rPr lang="en-US" sz="1200">
                <a:solidFill>
                  <a:srgbClr val="333333"/>
                </a:solidFill>
              </a:rPr>
              <a:t>FDA</a:t>
            </a:r>
            <a:r>
              <a:rPr lang="en-US" sz="1200" b="0" i="0">
                <a:solidFill>
                  <a:srgbClr val="333333"/>
                </a:solidFill>
                <a:effectLst/>
              </a:rPr>
              <a:t> has authorized marketing of a new device intended to be worn around the neck of athletes aged 13 years and older during sports activities to aid in the protection of the brain from the potential effects associated with repetitive sub-concussive head impacts. The non-invasive device </a:t>
            </a:r>
            <a:r>
              <a:rPr lang="en-US" sz="1200">
                <a:solidFill>
                  <a:srgbClr val="333333"/>
                </a:solidFill>
              </a:rPr>
              <a:t>is called the </a:t>
            </a:r>
            <a:r>
              <a:rPr lang="en-US" sz="1200" b="0" i="0">
                <a:solidFill>
                  <a:srgbClr val="333333"/>
                </a:solidFill>
                <a:effectLst/>
              </a:rPr>
              <a:t>Q-Collar.</a:t>
            </a:r>
          </a:p>
          <a:p>
            <a:pPr marL="171450" indent="-171450">
              <a:buFont typeface="Arial" panose="020B0604020202020204" pitchFamily="34" charset="0"/>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From a medical perspective, the NFHS SMAC consents to this device being worn by interscholastic athletes.</a:t>
            </a:r>
          </a:p>
          <a:p>
            <a:pPr marL="171450" indent="-171450">
              <a:buFont typeface="Arial" panose="020B0604020202020204" pitchFamily="34" charset="0"/>
              <a:buChar char="•"/>
            </a:pPr>
            <a:r>
              <a:rPr lang="en-US" sz="1200">
                <a:effectLst/>
                <a:ea typeface="Calibri" panose="020F0502020204030204" pitchFamily="34" charset="0"/>
              </a:rPr>
              <a:t>The respective NFHS Rules Committees </a:t>
            </a:r>
            <a:r>
              <a:rPr lang="en-US" sz="1200">
                <a:ea typeface="Calibri" panose="020F0502020204030204" pitchFamily="34" charset="0"/>
              </a:rPr>
              <a:t>will determine</a:t>
            </a:r>
            <a:r>
              <a:rPr lang="en-US" sz="1200">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if the Q-Collar will be permissible based on </a:t>
            </a:r>
            <a:r>
              <a:rPr lang="en-US" sz="1200">
                <a:latin typeface="Calibri" panose="020F0502020204030204" pitchFamily="34" charset="0"/>
                <a:ea typeface="Calibri" panose="020F0502020204030204" pitchFamily="34" charset="0"/>
                <a:cs typeface="Times New Roman" panose="02020603050405020304" pitchFamily="18" charset="0"/>
              </a:rPr>
              <a:t>sport-</a:t>
            </a:r>
            <a:r>
              <a:rPr lang="en-US" sz="1200">
                <a:effectLst/>
                <a:latin typeface="Calibri" panose="020F0502020204030204" pitchFamily="34" charset="0"/>
                <a:ea typeface="Calibri" panose="020F0502020204030204" pitchFamily="34" charset="0"/>
                <a:cs typeface="Times New Roman" panose="02020603050405020304" pitchFamily="18" charset="0"/>
              </a:rPr>
              <a:t>by-sport </a:t>
            </a:r>
          </a:p>
          <a:p>
            <a:pPr marL="0" indent="0">
              <a:buNone/>
            </a:pPr>
            <a:r>
              <a:rPr lang="en-US" sz="1200">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risk assessments.  Basketball does not have a rule </a:t>
            </a:r>
            <a:r>
              <a:rPr lang="en-US" sz="1200">
                <a:latin typeface="Calibri" panose="020F0502020204030204" pitchFamily="34" charset="0"/>
                <a:ea typeface="Calibri" panose="020F0502020204030204" pitchFamily="34" charset="0"/>
                <a:cs typeface="Times New Roman" panose="02020603050405020304" pitchFamily="18" charset="0"/>
              </a:rPr>
              <a:t>that </a:t>
            </a:r>
            <a:r>
              <a:rPr lang="en-US" sz="1200">
                <a:effectLst/>
                <a:latin typeface="Calibri" panose="020F0502020204030204" pitchFamily="34" charset="0"/>
                <a:ea typeface="Calibri" panose="020F0502020204030204" pitchFamily="34" charset="0"/>
                <a:cs typeface="Times New Roman" panose="02020603050405020304" pitchFamily="18" charset="0"/>
              </a:rPr>
              <a:t>prohibits the </a:t>
            </a:r>
            <a:r>
              <a:rPr lang="en-US" sz="1200">
                <a:latin typeface="Calibri" panose="020F0502020204030204" pitchFamily="34" charset="0"/>
                <a:ea typeface="Calibri" panose="020F0502020204030204" pitchFamily="34" charset="0"/>
                <a:cs typeface="Times New Roman" panose="02020603050405020304" pitchFamily="18" charset="0"/>
              </a:rPr>
              <a:t>w</a:t>
            </a:r>
            <a:r>
              <a:rPr lang="en-US" sz="1200">
                <a:effectLst/>
                <a:latin typeface="Calibri" panose="020F0502020204030204" pitchFamily="34" charset="0"/>
                <a:ea typeface="Calibri" panose="020F0502020204030204" pitchFamily="34" charset="0"/>
                <a:cs typeface="Times New Roman" panose="02020603050405020304" pitchFamily="18" charset="0"/>
              </a:rPr>
              <a:t>earing of the Q-Collar during competition,  therefore, it is permissible to wear during</a:t>
            </a:r>
          </a:p>
          <a:p>
            <a:pPr marL="0" indent="0">
              <a:buNone/>
            </a:pPr>
            <a:r>
              <a:rPr lang="en-US" sz="1200">
                <a:effectLst/>
                <a:latin typeface="Calibri" panose="020F0502020204030204" pitchFamily="34" charset="0"/>
                <a:cs typeface="Times New Roman" panose="02020603050405020304" pitchFamily="18" charset="0"/>
              </a:rPr>
              <a:t>     competition.</a:t>
            </a:r>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4</a:t>
            </a:fld>
            <a:endParaRPr lang="en-US"/>
          </a:p>
        </p:txBody>
      </p:sp>
    </p:spTree>
    <p:extLst>
      <p:ext uri="{BB962C8B-B14F-4D97-AF65-F5344CB8AC3E}">
        <p14:creationId xmlns:p14="http://schemas.microsoft.com/office/powerpoint/2010/main" val="2349216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EURO-STEPS, SPIN MOVES AND JUMP STOPS: LEGAL OR ILLEGAL?</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 player who performs a legal </a:t>
            </a:r>
            <a:r>
              <a:rPr lang="en-US" b="1"/>
              <a:t>Jump Stop </a:t>
            </a:r>
            <a:r>
              <a:rPr lang="en-US"/>
              <a:t>does not have a pivot foot. If a pivot is used, that player has traveled.</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40</a:t>
            </a:fld>
            <a:endParaRPr lang="en-US"/>
          </a:p>
        </p:txBody>
      </p:sp>
    </p:spTree>
    <p:extLst>
      <p:ext uri="{BB962C8B-B14F-4D97-AF65-F5344CB8AC3E}">
        <p14:creationId xmlns:p14="http://schemas.microsoft.com/office/powerpoint/2010/main" val="2762097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525403B-0B7F-4FDA-956B-8A0EB1B3E1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A6FAD0-22DF-438A-8A5B-C8240FF0A5FF}"/>
              </a:ext>
            </a:extLst>
          </p:cNvPr>
          <p:cNvSpPr>
            <a:spLocks noGrp="1"/>
          </p:cNvSpPr>
          <p:nvPr>
            <p:ph type="body" idx="1"/>
          </p:nvPr>
        </p:nvSpPr>
        <p:spPr/>
        <p:txBody>
          <a:bodyPr/>
          <a:lstStyle/>
          <a:p>
            <a:pPr>
              <a:defRPr/>
            </a:pPr>
            <a:r>
              <a:rPr lang="en-US" sz="1800" b="1">
                <a:latin typeface="Arial" panose="020B0604020202020204" pitchFamily="34" charset="0"/>
                <a:ea typeface="Arial" panose="020B0604020202020204" pitchFamily="34" charset="0"/>
              </a:rPr>
              <a:t>TRAVELING - BASIC FUNDAMENTALS</a:t>
            </a:r>
          </a:p>
          <a:p>
            <a:pPr>
              <a:defRPr/>
            </a:pPr>
            <a:endParaRPr lang="en-US" sz="1800" b="1">
              <a:latin typeface="Arial" panose="020B0604020202020204" pitchFamily="34" charset="0"/>
            </a:endParaRPr>
          </a:p>
          <a:p>
            <a:pPr marL="171450" indent="-171450">
              <a:lnSpc>
                <a:spcPct val="115000"/>
              </a:lnSpc>
              <a:spcBef>
                <a:spcPts val="1200"/>
              </a:spcBef>
              <a:spcAft>
                <a:spcPts val="1200"/>
              </a:spcAft>
              <a:buFont typeface="Arial" panose="020B0604020202020204" pitchFamily="34" charset="0"/>
              <a:buChar char="•"/>
              <a:tabLst>
                <a:tab pos="346075" algn="l"/>
              </a:tabLst>
              <a:defRPr/>
            </a:pPr>
            <a:r>
              <a:rPr lang="en-US">
                <a:latin typeface="Arial" panose="020B0604020202020204" pitchFamily="34" charset="0"/>
                <a:ea typeface="Arial" panose="020B0604020202020204" pitchFamily="34" charset="0"/>
              </a:rPr>
              <a:t>When beginning a dribble, a player must release the ball before lifting his or her pivot foot. A player who lifts the pivot foot before releasing the ball to begin a dribble has committed a traveling violation.  </a:t>
            </a:r>
          </a:p>
          <a:p>
            <a:pPr marL="171450" indent="-171450">
              <a:lnSpc>
                <a:spcPct val="115000"/>
              </a:lnSpc>
              <a:spcBef>
                <a:spcPts val="1200"/>
              </a:spcBef>
              <a:spcAft>
                <a:spcPts val="1200"/>
              </a:spcAft>
              <a:buFont typeface="Arial" panose="020B0604020202020204" pitchFamily="34" charset="0"/>
              <a:buChar char="•"/>
              <a:tabLst>
                <a:tab pos="346075" algn="l"/>
              </a:tabLst>
              <a:defRPr/>
            </a:pPr>
            <a:r>
              <a:rPr lang="en-US">
                <a:latin typeface="Arial" panose="020B0604020202020204" pitchFamily="34" charset="0"/>
                <a:ea typeface="Arial" panose="020B0604020202020204" pitchFamily="34" charset="0"/>
              </a:rPr>
              <a:t>It is always legal for a player to lift the pivot foot but the player must pass, shoot, or be granted a time-out before the pivot foot touches the floor again.  </a:t>
            </a:r>
          </a:p>
          <a:p>
            <a:pPr marL="171450" indent="-171450">
              <a:lnSpc>
                <a:spcPct val="115000"/>
              </a:lnSpc>
              <a:spcBef>
                <a:spcPts val="1200"/>
              </a:spcBef>
              <a:spcAft>
                <a:spcPts val="1200"/>
              </a:spcAft>
              <a:buFont typeface="Arial" panose="020B0604020202020204" pitchFamily="34" charset="0"/>
              <a:buChar char="•"/>
              <a:tabLst>
                <a:tab pos="346075" algn="l"/>
              </a:tabLst>
              <a:defRPr/>
            </a:pPr>
            <a:r>
              <a:rPr lang="en-US">
                <a:latin typeface="Arial" panose="020B0604020202020204" pitchFamily="34" charset="0"/>
                <a:ea typeface="Arial" panose="020B0604020202020204" pitchFamily="34" charset="0"/>
              </a:rPr>
              <a:t>It is not possible for a player to travel while dribbling the ball, bouncing the ball while out-of-bounds during a throw-in or prior to attempting free throw(s).</a:t>
            </a:r>
          </a:p>
          <a:p>
            <a:pPr>
              <a:defRPr/>
            </a:pPr>
            <a:endParaRPr lang="en-US"/>
          </a:p>
        </p:txBody>
      </p:sp>
      <p:sp>
        <p:nvSpPr>
          <p:cNvPr id="69636" name="Slide Number Placeholder 3">
            <a:extLst>
              <a:ext uri="{FF2B5EF4-FFF2-40B4-BE49-F238E27FC236}">
                <a16:creationId xmlns:a16="http://schemas.microsoft.com/office/drawing/2014/main" id="{BA3478A6-5096-4C98-8346-FA1B651313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EC8F93-140F-4398-9896-52843D01F87C}" type="slidenum">
              <a:rPr lang="en-US" altLang="en-US" smtClean="0"/>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178F841-AD25-4DCB-9CB5-D27029197B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19330C3B-C67C-4859-AE08-23B607EE9D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Arial" panose="020B0604020202020204" pitchFamily="34" charset="0"/>
                <a:cs typeface="Calibri" panose="020F0502020204030204" pitchFamily="34" charset="0"/>
              </a:rPr>
              <a:t>TRAVELING - BASIC FUNDAMENTALS (cont.)</a:t>
            </a:r>
          </a:p>
          <a:p>
            <a:endParaRPr lang="en-US" altLang="en-US" b="1">
              <a:ea typeface="Arial" panose="020B060402020202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Arial" panose="020B0604020202020204" pitchFamily="34" charset="0"/>
                <a:cs typeface="+mn-cs"/>
              </a:rPr>
              <a:t>For officials, identifying a player’s pivot foot is, by far, the most important aspect of accurately ruling potential traveling violations.  Videos, traveling presentations, and practice are effective tools available to officials who want to improve their accuracy of ruling potential traveling plays.</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71450" indent="-171450">
              <a:buFont typeface="Arial" panose="020B0604020202020204" pitchFamily="34" charset="0"/>
              <a:buChar char="•"/>
            </a:pPr>
            <a:endParaRPr lang="en-US" altLang="en-US" b="1">
              <a:latin typeface="+mn-lt"/>
              <a:ea typeface="Arial" panose="020B0604020202020204" pitchFamily="34" charset="0"/>
              <a:cs typeface="Calibri" panose="020F0502020204030204" pitchFamily="34" charset="0"/>
            </a:endParaRPr>
          </a:p>
          <a:p>
            <a:pPr marL="171450" indent="-171450">
              <a:buFont typeface="Arial" panose="020B0604020202020204" pitchFamily="34" charset="0"/>
              <a:buChar char="•"/>
            </a:pPr>
            <a:r>
              <a:rPr lang="en-US" altLang="en-US">
                <a:latin typeface="+mn-lt"/>
                <a:ea typeface="Arial" panose="020B0604020202020204" pitchFamily="34" charset="0"/>
                <a:cs typeface="Calibri" panose="020F0502020204030204" pitchFamily="34" charset="0"/>
              </a:rPr>
              <a:t>Traveling rules are relatively easy to learn and understand but because of the sheer number of potential traveling violations that occur in every game and the speed at which many of these plays occur, making a high percentage of accurate rulings is difficult. In some instances, officials appear to rule on these plays based on what it “looks like,” rather than what rules allow. To improve the teaching, execution, and accurate rulings of potential traveling situations, players, coaches, and officials should review relevant rule descriptions and take advantage of available information … and practice!</a:t>
            </a:r>
            <a:endParaRPr lang="en-US" altLang="en-US">
              <a:latin typeface="+mn-lt"/>
              <a:cs typeface="Calibri" panose="020F0502020204030204" pitchFamily="34" charset="0"/>
            </a:endParaRPr>
          </a:p>
          <a:p>
            <a:endParaRPr lang="en-US" altLang="en-US"/>
          </a:p>
        </p:txBody>
      </p:sp>
      <p:sp>
        <p:nvSpPr>
          <p:cNvPr id="71684" name="Slide Number Placeholder 3">
            <a:extLst>
              <a:ext uri="{FF2B5EF4-FFF2-40B4-BE49-F238E27FC236}">
                <a16:creationId xmlns:a16="http://schemas.microsoft.com/office/drawing/2014/main" id="{A167B239-BD85-4B79-A1B1-3583DB770D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8A27E1-8640-419C-830A-5B40AF48F4CE}" type="slidenum">
              <a:rPr lang="en-US" altLang="en-US" smtClean="0"/>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TRAVELING: BASIC FUNDAMENTALS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Identifying a player’s pivot foot is key to accurately ruling on potential traveling violations.</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43</a:t>
            </a:fld>
            <a:endParaRPr lang="en-US"/>
          </a:p>
        </p:txBody>
      </p:sp>
    </p:spTree>
    <p:extLst>
      <p:ext uri="{BB962C8B-B14F-4D97-AF65-F5344CB8AC3E}">
        <p14:creationId xmlns:p14="http://schemas.microsoft.com/office/powerpoint/2010/main" val="3760278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44</a:t>
            </a:fld>
            <a:endParaRPr lang="en-US"/>
          </a:p>
        </p:txBody>
      </p:sp>
    </p:spTree>
    <p:extLst>
      <p:ext uri="{BB962C8B-B14F-4D97-AF65-F5344CB8AC3E}">
        <p14:creationId xmlns:p14="http://schemas.microsoft.com/office/powerpoint/2010/main" val="3556185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2A294BD1-8ABA-4114-9786-9BF6CC5C3C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B7A397FC-8C70-4200-8DB7-1657A608E2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6980" name="Slide Number Placeholder 3">
            <a:extLst>
              <a:ext uri="{FF2B5EF4-FFF2-40B4-BE49-F238E27FC236}">
                <a16:creationId xmlns:a16="http://schemas.microsoft.com/office/drawing/2014/main" id="{17EA932E-64C6-4478-AC6F-D07E4C96F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1AB227-9CBE-401B-B083-E38D403F66AD}" type="slidenum">
              <a:rPr lang="en-US" altLang="en-US"/>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47</a:t>
            </a:fld>
            <a:endParaRPr lang="en-US"/>
          </a:p>
        </p:txBody>
      </p:sp>
    </p:spTree>
    <p:extLst>
      <p:ext uri="{BB962C8B-B14F-4D97-AF65-F5344CB8AC3E}">
        <p14:creationId xmlns:p14="http://schemas.microsoft.com/office/powerpoint/2010/main" val="1755127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Q-COLLAR</a:t>
            </a:r>
          </a:p>
          <a:p>
            <a:endParaRPr lang="en-US"/>
          </a:p>
          <a:p>
            <a:pPr marL="171450" indent="-171450">
              <a:buFont typeface="Arial" panose="020B0604020202020204" pitchFamily="34" charset="0"/>
              <a:buChar char="•"/>
            </a:pPr>
            <a:r>
              <a:rPr lang="en-US" sz="1200">
                <a:solidFill>
                  <a:srgbClr val="333333"/>
                </a:solidFill>
              </a:rPr>
              <a:t>T</a:t>
            </a:r>
            <a:r>
              <a:rPr lang="en-US" sz="1200" b="0" i="0">
                <a:solidFill>
                  <a:srgbClr val="333333"/>
                </a:solidFill>
                <a:effectLst/>
              </a:rPr>
              <a:t>he </a:t>
            </a:r>
            <a:r>
              <a:rPr lang="en-US" sz="1200">
                <a:solidFill>
                  <a:srgbClr val="333333"/>
                </a:solidFill>
              </a:rPr>
              <a:t>FDA</a:t>
            </a:r>
            <a:r>
              <a:rPr lang="en-US" sz="1200" b="0" i="0">
                <a:solidFill>
                  <a:srgbClr val="333333"/>
                </a:solidFill>
                <a:effectLst/>
              </a:rPr>
              <a:t> has authorized marketing of a new device intended to be worn around the neck of athletes aged 13 years and older during sports activities to aid in the protection of the brain from the potential effects associated with repetitive sub-concussive head impacts. The non-invasive device </a:t>
            </a:r>
            <a:r>
              <a:rPr lang="en-US" sz="1200">
                <a:solidFill>
                  <a:srgbClr val="333333"/>
                </a:solidFill>
              </a:rPr>
              <a:t>is called the </a:t>
            </a:r>
            <a:r>
              <a:rPr lang="en-US" sz="1200" b="0" i="0">
                <a:solidFill>
                  <a:srgbClr val="333333"/>
                </a:solidFill>
                <a:effectLst/>
              </a:rPr>
              <a:t>Q-Collar.</a:t>
            </a:r>
          </a:p>
          <a:p>
            <a:pPr marL="171450" indent="-171450">
              <a:buFont typeface="Arial" panose="020B0604020202020204" pitchFamily="34" charset="0"/>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From a medical perspective, the NFHS SMAC consents to this device being worn by interscholastic athletes.</a:t>
            </a:r>
          </a:p>
          <a:p>
            <a:pPr marL="171450" indent="-171450">
              <a:buFont typeface="Arial" panose="020B0604020202020204" pitchFamily="34" charset="0"/>
              <a:buChar char="•"/>
            </a:pPr>
            <a:r>
              <a:rPr lang="en-US" sz="1200">
                <a:effectLst/>
                <a:ea typeface="Calibri" panose="020F0502020204030204" pitchFamily="34" charset="0"/>
              </a:rPr>
              <a:t>The respective NFHS Rules Committees </a:t>
            </a:r>
            <a:r>
              <a:rPr lang="en-US" sz="1200">
                <a:ea typeface="Calibri" panose="020F0502020204030204" pitchFamily="34" charset="0"/>
              </a:rPr>
              <a:t>will determine</a:t>
            </a:r>
            <a:r>
              <a:rPr lang="en-US" sz="1200">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if the Q-Collar will be permissible based on </a:t>
            </a:r>
            <a:r>
              <a:rPr lang="en-US" sz="1200">
                <a:latin typeface="Calibri" panose="020F0502020204030204" pitchFamily="34" charset="0"/>
                <a:ea typeface="Calibri" panose="020F0502020204030204" pitchFamily="34" charset="0"/>
                <a:cs typeface="Times New Roman" panose="02020603050405020304" pitchFamily="18" charset="0"/>
              </a:rPr>
              <a:t>sport-</a:t>
            </a:r>
            <a:r>
              <a:rPr lang="en-US" sz="1200">
                <a:effectLst/>
                <a:latin typeface="Calibri" panose="020F0502020204030204" pitchFamily="34" charset="0"/>
                <a:ea typeface="Calibri" panose="020F0502020204030204" pitchFamily="34" charset="0"/>
                <a:cs typeface="Times New Roman" panose="02020603050405020304" pitchFamily="18" charset="0"/>
              </a:rPr>
              <a:t>by-sport </a:t>
            </a:r>
          </a:p>
          <a:p>
            <a:pPr marL="0" indent="0">
              <a:buNone/>
            </a:pPr>
            <a:r>
              <a:rPr lang="en-US" sz="1200">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risk assessments.  Basketball does not have a rule </a:t>
            </a:r>
            <a:r>
              <a:rPr lang="en-US" sz="1200">
                <a:latin typeface="Calibri" panose="020F0502020204030204" pitchFamily="34" charset="0"/>
                <a:ea typeface="Calibri" panose="020F0502020204030204" pitchFamily="34" charset="0"/>
                <a:cs typeface="Times New Roman" panose="02020603050405020304" pitchFamily="18" charset="0"/>
              </a:rPr>
              <a:t>that </a:t>
            </a:r>
            <a:r>
              <a:rPr lang="en-US" sz="1200">
                <a:effectLst/>
                <a:latin typeface="Calibri" panose="020F0502020204030204" pitchFamily="34" charset="0"/>
                <a:ea typeface="Calibri" panose="020F0502020204030204" pitchFamily="34" charset="0"/>
                <a:cs typeface="Times New Roman" panose="02020603050405020304" pitchFamily="18" charset="0"/>
              </a:rPr>
              <a:t>prohibits the </a:t>
            </a:r>
            <a:r>
              <a:rPr lang="en-US" sz="1200">
                <a:latin typeface="Calibri" panose="020F0502020204030204" pitchFamily="34" charset="0"/>
                <a:ea typeface="Calibri" panose="020F0502020204030204" pitchFamily="34" charset="0"/>
                <a:cs typeface="Times New Roman" panose="02020603050405020304" pitchFamily="18" charset="0"/>
              </a:rPr>
              <a:t>w</a:t>
            </a:r>
            <a:r>
              <a:rPr lang="en-US" sz="1200">
                <a:effectLst/>
                <a:latin typeface="Calibri" panose="020F0502020204030204" pitchFamily="34" charset="0"/>
                <a:ea typeface="Calibri" panose="020F0502020204030204" pitchFamily="34" charset="0"/>
                <a:cs typeface="Times New Roman" panose="02020603050405020304" pitchFamily="18" charset="0"/>
              </a:rPr>
              <a:t>earing of the Q-Collar during competition,  therefore, it is permissible to wear during</a:t>
            </a:r>
          </a:p>
          <a:p>
            <a:pPr marL="0" indent="0">
              <a:buNone/>
            </a:pPr>
            <a:r>
              <a:rPr lang="en-US" sz="1200">
                <a:effectLst/>
                <a:latin typeface="Calibri" panose="020F0502020204030204" pitchFamily="34" charset="0"/>
                <a:cs typeface="Times New Roman" panose="02020603050405020304" pitchFamily="18" charset="0"/>
              </a:rPr>
              <a:t>     competition.</a:t>
            </a:r>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5</a:t>
            </a:fld>
            <a:endParaRPr lang="en-US"/>
          </a:p>
        </p:txBody>
      </p:sp>
    </p:spTree>
    <p:extLst>
      <p:ext uri="{BB962C8B-B14F-4D97-AF65-F5344CB8AC3E}">
        <p14:creationId xmlns:p14="http://schemas.microsoft.com/office/powerpoint/2010/main" val="2978813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55</a:t>
            </a:fld>
            <a:endParaRPr lang="en-US"/>
          </a:p>
        </p:txBody>
      </p:sp>
    </p:spTree>
    <p:extLst>
      <p:ext uri="{BB962C8B-B14F-4D97-AF65-F5344CB8AC3E}">
        <p14:creationId xmlns:p14="http://schemas.microsoft.com/office/powerpoint/2010/main" val="345937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DF1AEEB-EFE0-4DAB-95B9-4579701A9B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1554BA6-95C8-422B-BA4D-3DD8BB3883E5}"/>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sz="4600" b="1" cap="all" dirty="0">
                <a:solidFill>
                  <a:prstClr val="white"/>
                </a:solidFill>
                <a:ea typeface="+mj-ea"/>
                <a:cs typeface="+mj-cs"/>
              </a:rPr>
              <a:t>2020-21 NFHS basketball Rules Power Point</a:t>
            </a:r>
            <a:endParaRPr lang="en-US" altLang="en-US" dirty="0"/>
          </a:p>
        </p:txBody>
      </p:sp>
      <p:sp>
        <p:nvSpPr>
          <p:cNvPr id="34820" name="Slide Number Placeholder 3">
            <a:extLst>
              <a:ext uri="{FF2B5EF4-FFF2-40B4-BE49-F238E27FC236}">
                <a16:creationId xmlns:a16="http://schemas.microsoft.com/office/drawing/2014/main" id="{39661327-F9D9-41B6-869E-11FD40612E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50A960-C6D9-43DB-8787-4405F21E5A11}" type="slidenum">
              <a:rPr lang="en-US" altLang="en-US"/>
              <a:pPr/>
              <a:t>61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VISITING TEAM JERSEYS – GRAY COLOR SPECTRUM CHART</a:t>
            </a:r>
          </a:p>
          <a:p>
            <a:endParaRPr lang="en-US" b="1"/>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Effective with the beginning of the 2021 Basketball Season, the color gray and/or any other light colors being used for an away jersey, must meet the 70% shading of the main color being used in the jersey in order for it to clearly contrast with white. </a:t>
            </a:r>
          </a:p>
          <a:p>
            <a:endParaRPr lang="en-US" b="1"/>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6</a:t>
            </a:fld>
            <a:endParaRPr lang="en-US"/>
          </a:p>
        </p:txBody>
      </p:sp>
    </p:spTree>
    <p:extLst>
      <p:ext uri="{BB962C8B-B14F-4D97-AF65-F5344CB8AC3E}">
        <p14:creationId xmlns:p14="http://schemas.microsoft.com/office/powerpoint/2010/main" val="3970564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62</a:t>
            </a:fld>
            <a:endParaRPr lang="en-US"/>
          </a:p>
        </p:txBody>
      </p:sp>
    </p:spTree>
    <p:extLst>
      <p:ext uri="{BB962C8B-B14F-4D97-AF65-F5344CB8AC3E}">
        <p14:creationId xmlns:p14="http://schemas.microsoft.com/office/powerpoint/2010/main" val="3759212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52A452D-78C9-45B7-A9DD-B9074DED76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0909BA0-1F78-40B4-BE57-53AE2E0631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2021-22 NFHS BASKETBALL RULE CHANGES</a:t>
            </a:r>
          </a:p>
        </p:txBody>
      </p:sp>
      <p:sp>
        <p:nvSpPr>
          <p:cNvPr id="30724" name="Slide Number Placeholder 3">
            <a:extLst>
              <a:ext uri="{FF2B5EF4-FFF2-40B4-BE49-F238E27FC236}">
                <a16:creationId xmlns:a16="http://schemas.microsoft.com/office/drawing/2014/main" id="{A0000669-8D49-45EE-881A-2369707676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726A74-D858-4AAE-8253-792424190580}" type="slidenum">
              <a:rPr lang="en-US" altLang="en-US" smtClean="0"/>
              <a:pPr/>
              <a:t>63</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CA4B432-5675-4A8E-ACA8-F6D6E8002B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73F32776-5A8F-43BE-94CF-CAB856A8B4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NFHS OFFICIALS EDUCATION</a:t>
            </a:r>
          </a:p>
        </p:txBody>
      </p:sp>
      <p:sp>
        <p:nvSpPr>
          <p:cNvPr id="73732" name="Slide Number Placeholder 3">
            <a:extLst>
              <a:ext uri="{FF2B5EF4-FFF2-40B4-BE49-F238E27FC236}">
                <a16:creationId xmlns:a16="http://schemas.microsoft.com/office/drawing/2014/main" id="{11EA1AC5-6C06-4336-9E35-55D1AD076E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FB7073-2164-4F9F-90B3-CFBC1BA6AE45}" type="slidenum">
              <a:rPr lang="en-US" altLang="en-US" smtClean="0"/>
              <a:pPr/>
              <a:t>64</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E9C69B8-3A10-4AC8-AF12-7B9B7E1EC7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2A1706A-02DC-4320-82B7-1CBC4A335A14}"/>
              </a:ext>
            </a:extLst>
          </p:cNvPr>
          <p:cNvSpPr>
            <a:spLocks noGrp="1" noChangeArrowheads="1"/>
          </p:cNvSpPr>
          <p:nvPr>
            <p:ph type="body" idx="1"/>
          </p:nvPr>
        </p:nvSpPr>
        <p:spPr bwMode="auto"/>
        <p:txBody>
          <a:bodyPr wrap="square" numCol="1" anchor="t" anchorCtr="0" compatLnSpc="1">
            <a:prstTxWarp prst="textNoShape">
              <a:avLst/>
            </a:prstTxWarp>
            <a:normAutofit fontScale="55000" lnSpcReduction="20000"/>
          </a:bodyPr>
          <a:lstStyle/>
          <a:p>
            <a:pPr>
              <a:defRPr/>
            </a:pPr>
            <a:endParaRPr lang="en-US" altLang="en-US"/>
          </a:p>
          <a:p>
            <a:pPr>
              <a:defRPr/>
            </a:pPr>
            <a:endParaRPr lang="en-US" altLang="en-US" sz="800"/>
          </a:p>
          <a:p>
            <a:pPr>
              <a:defRPr/>
            </a:pPr>
            <a:r>
              <a:rPr lang="en-US" altLang="en-US" b="1"/>
              <a:t>Sport-Specific Officiating courses </a:t>
            </a:r>
            <a:r>
              <a:rPr lang="en-US" altLang="en-US"/>
              <a:t>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pPr>
              <a:defRPr/>
            </a:pPr>
            <a:endParaRPr lang="en-US" altLang="en-US" sz="800"/>
          </a:p>
          <a:p>
            <a:pPr>
              <a:defRPr/>
            </a:pPr>
            <a:r>
              <a:rPr lang="en-US" altLang="en-US" b="1"/>
              <a:t>“Interscholastic Officiating”</a:t>
            </a:r>
            <a:r>
              <a:rPr lang="en-US" altLang="en-US"/>
              <a:t>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pPr>
              <a:defRPr/>
            </a:pPr>
            <a:endParaRPr lang="en-US" altLang="en-US" sz="800"/>
          </a:p>
          <a:p>
            <a:pPr>
              <a:defRPr/>
            </a:pPr>
            <a:r>
              <a:rPr lang="en-US" altLang="en-US" b="1"/>
              <a:t>Video clips </a:t>
            </a:r>
            <a:r>
              <a:rPr lang="en-US" altLang="en-US"/>
              <a:t>are made available to NFHS Officials Association members.  The video is clipped on specific topics and provides the rules references as well as dialogue on the topic.  </a:t>
            </a:r>
          </a:p>
          <a:p>
            <a:pPr>
              <a:defRPr/>
            </a:pPr>
            <a:endParaRPr lang="en-US" altLang="en-US" sz="800"/>
          </a:p>
          <a:p>
            <a:pPr>
              <a:defRPr/>
            </a:pPr>
            <a:r>
              <a:rPr lang="en-US" altLang="en-US"/>
              <a:t>The courses and videos are offered at </a:t>
            </a:r>
            <a:r>
              <a:rPr lang="en-US" altLang="en-US" u="sng">
                <a:hlinkClick r:id="rId3"/>
              </a:rPr>
              <a:t>www.NFHSLearn.com</a:t>
            </a:r>
            <a:r>
              <a:rPr lang="en-US" altLang="en-US"/>
              <a:t> . </a:t>
            </a:r>
          </a:p>
          <a:p>
            <a:pPr>
              <a:defRPr/>
            </a:pPr>
            <a:endParaRPr lang="en-US" altLang="en-US" sz="800"/>
          </a:p>
          <a:p>
            <a:pPr>
              <a:defRPr/>
            </a:pPr>
            <a:r>
              <a:rPr lang="en-US" altLang="en-US" b="1" u="sng">
                <a:solidFill>
                  <a:schemeClr val="accent2"/>
                </a:solidFill>
              </a:rPr>
              <a:t>Courses Available:</a:t>
            </a:r>
          </a:p>
          <a:p>
            <a:pPr lvl="1">
              <a:defRPr/>
            </a:pPr>
            <a:r>
              <a:rPr lang="en-US" altLang="en-US" b="1"/>
              <a:t>Officiating Football</a:t>
            </a:r>
            <a:r>
              <a:rPr lang="en-US" altLang="en-US"/>
              <a:t> </a:t>
            </a:r>
          </a:p>
          <a:p>
            <a:pPr lvl="1">
              <a:defRPr/>
            </a:pPr>
            <a:r>
              <a:rPr lang="en-US" altLang="en-US" b="1"/>
              <a:t>Officiating Volleyball – </a:t>
            </a:r>
            <a:r>
              <a:rPr lang="en-US" altLang="en-US"/>
              <a:t>Ball Handling</a:t>
            </a:r>
          </a:p>
          <a:p>
            <a:pPr lvl="1" eaLnBrk="1" hangingPunct="1">
              <a:spcBef>
                <a:spcPct val="0"/>
              </a:spcBef>
              <a:defRPr/>
            </a:pPr>
            <a:r>
              <a:rPr lang="en-US" altLang="en-US" b="1"/>
              <a:t>Officiating Volleyball </a:t>
            </a:r>
            <a:r>
              <a:rPr lang="en-US" altLang="en-US"/>
              <a:t>– Alignment</a:t>
            </a:r>
          </a:p>
          <a:p>
            <a:pPr lvl="1" eaLnBrk="1" hangingPunct="1">
              <a:spcBef>
                <a:spcPct val="0"/>
              </a:spcBef>
              <a:defRPr/>
            </a:pPr>
            <a:r>
              <a:rPr lang="en-US" altLang="en-US" b="1"/>
              <a:t>Officiating Volleyball </a:t>
            </a:r>
            <a:r>
              <a:rPr lang="en-US" altLang="en-US"/>
              <a:t>– E-Whistle</a:t>
            </a:r>
          </a:p>
          <a:p>
            <a:pPr lvl="1" eaLnBrk="1" hangingPunct="1">
              <a:spcBef>
                <a:spcPct val="0"/>
              </a:spcBef>
              <a:defRPr/>
            </a:pPr>
            <a:r>
              <a:rPr lang="en-US" altLang="en-US" b="1"/>
              <a:t>Officiating Basketball</a:t>
            </a:r>
            <a:endParaRPr lang="en-US" altLang="en-US"/>
          </a:p>
          <a:p>
            <a:pPr lvl="1">
              <a:defRPr/>
            </a:pPr>
            <a:r>
              <a:rPr lang="en-US" altLang="en-US" b="1"/>
              <a:t>Officiating Basketball – </a:t>
            </a:r>
            <a:r>
              <a:rPr lang="en-US" altLang="en-US"/>
              <a:t>Three-Person Mechanics</a:t>
            </a:r>
          </a:p>
          <a:p>
            <a:pPr lvl="1">
              <a:defRPr/>
            </a:pPr>
            <a:r>
              <a:rPr lang="en-US" altLang="en-US" b="1"/>
              <a:t>Officiating Basketball - </a:t>
            </a:r>
            <a:r>
              <a:rPr lang="en-US" altLang="en-US"/>
              <a:t>Pre-Game Conference</a:t>
            </a:r>
          </a:p>
          <a:p>
            <a:pPr lvl="1">
              <a:defRPr/>
            </a:pPr>
            <a:r>
              <a:rPr lang="en-US" altLang="en-US" b="1"/>
              <a:t>Soccer</a:t>
            </a:r>
            <a:r>
              <a:rPr lang="en-US" altLang="en-US"/>
              <a:t> – Fouls and Misconduct</a:t>
            </a:r>
          </a:p>
          <a:p>
            <a:pPr lvl="1" eaLnBrk="1" hangingPunct="1">
              <a:spcBef>
                <a:spcPct val="0"/>
              </a:spcBef>
              <a:defRPr/>
            </a:pPr>
            <a:r>
              <a:rPr lang="en-US" altLang="en-US" b="1"/>
              <a:t>Soccer – </a:t>
            </a:r>
            <a:r>
              <a:rPr lang="en-US" altLang="en-US"/>
              <a:t>Offside</a:t>
            </a:r>
          </a:p>
          <a:p>
            <a:pPr lvl="1" eaLnBrk="1" hangingPunct="1">
              <a:spcBef>
                <a:spcPct val="0"/>
              </a:spcBef>
              <a:defRPr/>
            </a:pPr>
            <a:r>
              <a:rPr lang="en-US" altLang="en-US" b="1"/>
              <a:t>Soccer</a:t>
            </a:r>
            <a:r>
              <a:rPr lang="en-US" altLang="en-US"/>
              <a:t> -  Pre-Game Conference</a:t>
            </a:r>
          </a:p>
          <a:p>
            <a:pPr lvl="1">
              <a:defRPr/>
            </a:pPr>
            <a:r>
              <a:rPr lang="en-US" altLang="en-US" b="1"/>
              <a:t>Swimming and Diving</a:t>
            </a:r>
            <a:endParaRPr lang="en-US" altLang="en-US"/>
          </a:p>
          <a:p>
            <a:pPr lvl="1">
              <a:defRPr/>
            </a:pPr>
            <a:r>
              <a:rPr lang="en-US" altLang="en-US" b="1"/>
              <a:t>Officiating Wrestling</a:t>
            </a:r>
            <a:r>
              <a:rPr lang="en-US" altLang="en-US"/>
              <a:t> </a:t>
            </a:r>
          </a:p>
          <a:p>
            <a:pPr lvl="1">
              <a:defRPr/>
            </a:pPr>
            <a:r>
              <a:rPr lang="en-US" altLang="en-US" b="1"/>
              <a:t>Umpiring Softball</a:t>
            </a:r>
          </a:p>
          <a:p>
            <a:pPr lvl="1">
              <a:defRPr/>
            </a:pPr>
            <a:r>
              <a:rPr lang="en-US" altLang="en-US" b="1"/>
              <a:t>Officiating Field Hockey</a:t>
            </a:r>
          </a:p>
          <a:p>
            <a:pPr lvl="1">
              <a:defRPr/>
            </a:pPr>
            <a:r>
              <a:rPr lang="en-US" altLang="en-US" b="1"/>
              <a:t>Officiating Track and Field</a:t>
            </a:r>
          </a:p>
          <a:p>
            <a:pPr>
              <a:defRPr/>
            </a:pPr>
            <a:r>
              <a:rPr lang="en-US" altLang="en-US"/>
              <a:t>	</a:t>
            </a:r>
          </a:p>
          <a:p>
            <a:pPr>
              <a:defRPr/>
            </a:pPr>
            <a:r>
              <a:rPr lang="en-US" altLang="en-US" b="1" u="sng">
                <a:solidFill>
                  <a:schemeClr val="accent2"/>
                </a:solidFill>
              </a:rPr>
              <a:t>Future Courses to be Considered:</a:t>
            </a:r>
          </a:p>
          <a:p>
            <a:pPr lvl="1">
              <a:defRPr/>
            </a:pPr>
            <a:r>
              <a:rPr lang="en-US" altLang="en-US" b="1"/>
              <a:t>Umpiring Baseball</a:t>
            </a:r>
          </a:p>
          <a:p>
            <a:pPr lvl="1">
              <a:defRPr/>
            </a:pPr>
            <a:r>
              <a:rPr lang="en-US" altLang="en-US" b="1"/>
              <a:t>Umpiring Softball – 2 Person Mechanics</a:t>
            </a:r>
            <a:endParaRPr lang="en-US" altLang="en-US"/>
          </a:p>
          <a:p>
            <a:pPr lvl="1">
              <a:defRPr/>
            </a:pPr>
            <a:r>
              <a:rPr lang="en-US" altLang="en-US" b="1"/>
              <a:t>Communication Among Officials and Coaches</a:t>
            </a:r>
          </a:p>
          <a:p>
            <a:pPr>
              <a:defRPr/>
            </a:pPr>
            <a:endParaRPr lang="en-US" altLang="en-US"/>
          </a:p>
        </p:txBody>
      </p:sp>
      <p:sp>
        <p:nvSpPr>
          <p:cNvPr id="75780" name="Slide Number Placeholder 3">
            <a:extLst>
              <a:ext uri="{FF2B5EF4-FFF2-40B4-BE49-F238E27FC236}">
                <a16:creationId xmlns:a16="http://schemas.microsoft.com/office/drawing/2014/main" id="{9B6AB81F-04A6-49D1-A0FB-3FCDFAC500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A71848-184D-4130-8DFB-5D7AAD70D0A8}" type="slidenum">
              <a:rPr lang="en-US" altLang="en-US" smtClean="0"/>
              <a:pPr/>
              <a:t>65</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E25C64A-EF84-47CD-8900-30A33DDF06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DD52630-2D62-45D9-AAFD-9FABF62D0395}"/>
              </a:ext>
            </a:extLst>
          </p:cNvPr>
          <p:cNvSpPr>
            <a:spLocks noGrp="1"/>
          </p:cNvSpPr>
          <p:nvPr>
            <p:ph type="body" idx="1"/>
          </p:nvPr>
        </p:nvSpPr>
        <p:spPr/>
        <p:txBody>
          <a:bodyPr/>
          <a:lstStyle/>
          <a:p>
            <a:pPr>
              <a:defRPr/>
            </a:pPr>
            <a:r>
              <a:rPr lang="en-US" b="1">
                <a:solidFill>
                  <a:prstClr val="black"/>
                </a:solidFill>
              </a:rPr>
              <a:t>NFHS CENTER FOR OFFICIALS SERVICES (COS)</a:t>
            </a:r>
          </a:p>
          <a:p>
            <a:pPr>
              <a:defRPr/>
            </a:pPr>
            <a:endParaRPr lang="en-US" b="1">
              <a:solidFill>
                <a:prstClr val="black"/>
              </a:solidFill>
            </a:endParaRPr>
          </a:p>
          <a:p>
            <a:pPr>
              <a:defRPr/>
            </a:pPr>
            <a:r>
              <a:rPr lang="en-US" b="1">
                <a:solidFill>
                  <a:prstClr val="black"/>
                </a:solidFill>
              </a:rPr>
              <a:t>Your Complete Solution for Officials Management and More:</a:t>
            </a:r>
          </a:p>
          <a:p>
            <a:pPr marL="171450" indent="-171450">
              <a:buFont typeface="Arial" panose="020B0604020202020204" pitchFamily="34" charset="0"/>
              <a:buChar char="•"/>
              <a:defRPr/>
            </a:pPr>
            <a:r>
              <a:rPr lang="en-US">
                <a:solidFill>
                  <a:prstClr val="black"/>
                </a:solidFill>
              </a:rPr>
              <a:t>Registration</a:t>
            </a:r>
          </a:p>
          <a:p>
            <a:pPr marL="171450" indent="-171450">
              <a:buFont typeface="Arial" panose="020B0604020202020204" pitchFamily="34" charset="0"/>
              <a:buChar char="•"/>
              <a:defRPr/>
            </a:pPr>
            <a:r>
              <a:rPr lang="en-US">
                <a:solidFill>
                  <a:prstClr val="black"/>
                </a:solidFill>
              </a:rPr>
              <a:t>Assignment</a:t>
            </a:r>
          </a:p>
          <a:p>
            <a:pPr marL="171450" indent="-171450">
              <a:buFont typeface="Arial" panose="020B0604020202020204" pitchFamily="34" charset="0"/>
              <a:buChar char="•"/>
              <a:defRPr/>
            </a:pPr>
            <a:r>
              <a:rPr lang="en-US">
                <a:solidFill>
                  <a:prstClr val="black"/>
                </a:solidFill>
              </a:rPr>
              <a:t>Payment</a:t>
            </a:r>
          </a:p>
          <a:p>
            <a:pPr marL="171450" indent="-171450">
              <a:buFont typeface="Arial" panose="020B0604020202020204" pitchFamily="34" charset="0"/>
              <a:buChar char="•"/>
              <a:defRPr/>
            </a:pPr>
            <a:r>
              <a:rPr lang="en-US">
                <a:solidFill>
                  <a:prstClr val="black"/>
                </a:solidFill>
              </a:rPr>
              <a:t>Testing</a:t>
            </a:r>
          </a:p>
          <a:p>
            <a:pPr marL="171450" indent="-171450">
              <a:buFont typeface="Arial" panose="020B0604020202020204" pitchFamily="34" charset="0"/>
              <a:buChar char="•"/>
              <a:defRPr/>
            </a:pPr>
            <a:r>
              <a:rPr lang="en-US">
                <a:solidFill>
                  <a:prstClr val="black"/>
                </a:solidFill>
              </a:rPr>
              <a:t>Background Checks</a:t>
            </a:r>
          </a:p>
          <a:p>
            <a:pPr>
              <a:defRPr/>
            </a:pPr>
            <a:endParaRPr lang="en-US">
              <a:solidFill>
                <a:prstClr val="black"/>
              </a:solidFill>
            </a:endParaRPr>
          </a:p>
          <a:p>
            <a:pPr>
              <a:defRPr/>
            </a:pPr>
            <a:r>
              <a:rPr lang="en-US" b="1">
                <a:solidFill>
                  <a:prstClr val="black"/>
                </a:solidFill>
              </a:rPr>
              <a:t>For More Information on the NFHS – Center for Officials Services (COS) Contact:</a:t>
            </a:r>
          </a:p>
          <a:p>
            <a:pPr>
              <a:defRPr/>
            </a:pPr>
            <a:r>
              <a:rPr lang="en-US">
                <a:solidFill>
                  <a:prstClr val="black"/>
                </a:solidFill>
              </a:rPr>
              <a:t>Theresia Wynns, Director of Sports and Officials, twynns@nfhs.org</a:t>
            </a:r>
          </a:p>
          <a:p>
            <a:pPr>
              <a:defRPr/>
            </a:pPr>
            <a:endParaRPr lang="en-US">
              <a:solidFill>
                <a:prstClr val="black"/>
              </a:solidFill>
            </a:endParaRPr>
          </a:p>
          <a:p>
            <a:pPr>
              <a:defRPr/>
            </a:pPr>
            <a:r>
              <a:rPr lang="en-US" b="1">
                <a:solidFill>
                  <a:prstClr val="black"/>
                </a:solidFill>
              </a:rPr>
              <a:t>Also If You’re Interested in Eligibility and Monitoring Requirements Contact </a:t>
            </a:r>
            <a:br>
              <a:rPr lang="en-US" b="1">
                <a:solidFill>
                  <a:prstClr val="black"/>
                </a:solidFill>
              </a:rPr>
            </a:br>
            <a:r>
              <a:rPr lang="en-US" b="1">
                <a:solidFill>
                  <a:prstClr val="black"/>
                </a:solidFill>
              </a:rPr>
              <a:t>the Folks at Dragonfly:</a:t>
            </a:r>
          </a:p>
          <a:p>
            <a:pPr>
              <a:defRPr/>
            </a:pPr>
            <a:r>
              <a:rPr lang="en-US">
                <a:solidFill>
                  <a:prstClr val="black"/>
                </a:solidFill>
              </a:rPr>
              <a:t>Kirk Miller, Dragonfly, </a:t>
            </a:r>
            <a:r>
              <a:rPr lang="en-US">
                <a:solidFill>
                  <a:prstClr val="black"/>
                </a:solidFill>
                <a:hlinkClick r:id="rId3"/>
              </a:rPr>
              <a:t>kirk@dragonflyathletics.com</a:t>
            </a:r>
            <a:endParaRPr lang="en-US">
              <a:solidFill>
                <a:prstClr val="black"/>
              </a:solidFill>
            </a:endParaRPr>
          </a:p>
          <a:p>
            <a:pPr>
              <a:defRPr/>
            </a:pPr>
            <a:r>
              <a:rPr lang="en-US">
                <a:solidFill>
                  <a:prstClr val="black"/>
                </a:solidFill>
              </a:rPr>
              <a:t>Brandon Wallace, Dragonfly, </a:t>
            </a:r>
            <a:r>
              <a:rPr lang="en-US">
                <a:solidFill>
                  <a:prstClr val="black"/>
                </a:solidFill>
                <a:hlinkClick r:id="rId4"/>
              </a:rPr>
              <a:t>brandon@dragonflyathletics.com</a:t>
            </a:r>
            <a:endParaRPr lang="en-US">
              <a:solidFill>
                <a:prstClr val="black"/>
              </a:solidFill>
            </a:endParaRPr>
          </a:p>
          <a:p>
            <a:pPr>
              <a:defRPr/>
            </a:pPr>
            <a:endParaRPr lang="en-US"/>
          </a:p>
        </p:txBody>
      </p:sp>
      <p:sp>
        <p:nvSpPr>
          <p:cNvPr id="77828" name="Slide Number Placeholder 3">
            <a:extLst>
              <a:ext uri="{FF2B5EF4-FFF2-40B4-BE49-F238E27FC236}">
                <a16:creationId xmlns:a16="http://schemas.microsoft.com/office/drawing/2014/main" id="{DDDBF222-8614-4C55-B215-76573346EE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C23F82-8A1B-4D44-AFFC-043B4100C000}" type="slidenum">
              <a:rPr lang="en-US" altLang="en-US" smtClean="0"/>
              <a:pPr/>
              <a:t>66</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DE6DA55-988B-4B47-B1DF-E58797EBD1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2E9A6A62-5ABD-4ABA-B86E-F95ABB96A4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NFHS LEARNING CENTER</a:t>
            </a:r>
          </a:p>
        </p:txBody>
      </p:sp>
      <p:sp>
        <p:nvSpPr>
          <p:cNvPr id="79876" name="Slide Number Placeholder 3">
            <a:extLst>
              <a:ext uri="{FF2B5EF4-FFF2-40B4-BE49-F238E27FC236}">
                <a16:creationId xmlns:a16="http://schemas.microsoft.com/office/drawing/2014/main" id="{E9C34804-B283-40FA-863D-B8C83C5966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CC7CD3-3FCA-4007-B4F8-69E536C7B0F6}" type="slidenum">
              <a:rPr lang="en-US" altLang="en-US" smtClean="0"/>
              <a:pPr/>
              <a:t>67</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F30FDE5-7950-4D19-B599-C0A106906C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2F15AF53-5728-4BE6-8BFE-90F4E6A300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The NFHS Learning Center </a:t>
            </a:r>
            <a:r>
              <a:rPr lang="en-US" altLang="en-US"/>
              <a:t>can be accessed at www.nfhslearn.com. It has over 80 online courses and over 50 of those can be accessed at no cost. There are courses for everyone within the interscholastic community including coaches, students, administrators, parents, officials, and individuals within performing arts programs. All courses include a completion certificate and can be accessed 24 hours a day, 7 days a week and completed at the learner’s pace. Get your community involved in professional development today at the NFHS Learning Center!</a:t>
            </a:r>
          </a:p>
          <a:p>
            <a:endParaRPr lang="en-US" altLang="en-US"/>
          </a:p>
        </p:txBody>
      </p:sp>
      <p:sp>
        <p:nvSpPr>
          <p:cNvPr id="81924" name="Slide Number Placeholder 3">
            <a:extLst>
              <a:ext uri="{FF2B5EF4-FFF2-40B4-BE49-F238E27FC236}">
                <a16:creationId xmlns:a16="http://schemas.microsoft.com/office/drawing/2014/main" id="{5D93D755-A713-45F4-9852-6BA99604F0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6EB8B7-68D6-42C8-B9BE-314D06DAC5F5}" type="slidenum">
              <a:rPr lang="en-US" altLang="en-US" smtClean="0"/>
              <a:pPr/>
              <a:t>68</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E803DD1-A18A-428D-B709-1EE4E15EB7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F81CE9A8-6335-4F9C-A090-C007101607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NFHS NETWORK</a:t>
            </a:r>
          </a:p>
        </p:txBody>
      </p:sp>
      <p:sp>
        <p:nvSpPr>
          <p:cNvPr id="83972" name="Slide Number Placeholder 3">
            <a:extLst>
              <a:ext uri="{FF2B5EF4-FFF2-40B4-BE49-F238E27FC236}">
                <a16:creationId xmlns:a16="http://schemas.microsoft.com/office/drawing/2014/main" id="{11A944FD-1D64-4068-9A1D-707936BF94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89A81C-A04A-4AA6-B0C2-AA2EDDAF86EE}" type="slidenum">
              <a:rPr lang="en-US" altLang="en-US" smtClean="0"/>
              <a:pPr/>
              <a:t>69</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AAF873C-B332-47A8-B23C-21A078FBA5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F2E0DA44-6A80-4BDD-96E2-82707EAB32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is the leader in streaming Live and On Demand high school sports.</a:t>
            </a:r>
          </a:p>
          <a:p>
            <a:endParaRPr lang="en-US" altLang="en-US"/>
          </a:p>
          <a:p>
            <a:r>
              <a:rPr lang="en-US" altLang="en-US"/>
              <a:t>Partnered with the </a:t>
            </a:r>
            <a:r>
              <a:rPr lang="en-US" altLang="en-US" b="1">
                <a:hlinkClick r:id="rId3"/>
              </a:rPr>
              <a:t>National Federation of State High School Associations</a:t>
            </a:r>
            <a:r>
              <a:rPr lang="en-US" altLang="en-US"/>
              <a:t>, 45 high school state athletic/activities associations, and PlayOn! Sports, the NFHS Network is a joint venture created to provide fans with the ability to stream high school sports on any device, from wherever they are.</a:t>
            </a:r>
          </a:p>
          <a:p>
            <a:endParaRPr lang="en-US" altLang="en-US"/>
          </a:p>
          <a:p>
            <a:r>
              <a:rPr lang="en-US" altLang="en-US"/>
              <a:t>All NFHS Network events are available to watch online at </a:t>
            </a:r>
            <a:r>
              <a:rPr lang="en-US" altLang="en-US" b="1">
                <a:hlinkClick r:id="rId4"/>
              </a:rPr>
              <a:t>www.NFHSnetwork.com</a:t>
            </a:r>
            <a:r>
              <a:rPr lang="en-US" altLang="en-US"/>
              <a:t> and through the NFHS Network Live App for iOS and Android. Follow us on </a:t>
            </a:r>
            <a:r>
              <a:rPr lang="en-US" altLang="en-US" b="1">
                <a:hlinkClick r:id="rId5"/>
              </a:rPr>
              <a:t>Facebook</a:t>
            </a:r>
            <a:r>
              <a:rPr lang="en-US" altLang="en-US"/>
              <a:t>, </a:t>
            </a:r>
            <a:r>
              <a:rPr lang="en-US" altLang="en-US" b="1">
                <a:hlinkClick r:id="rId6"/>
              </a:rPr>
              <a:t>Twitter</a:t>
            </a:r>
            <a:r>
              <a:rPr lang="en-US" altLang="en-US"/>
              <a:t>, </a:t>
            </a:r>
            <a:r>
              <a:rPr lang="en-US" altLang="en-US" b="1">
                <a:hlinkClick r:id="rId7"/>
              </a:rPr>
              <a:t>Instagram</a:t>
            </a:r>
            <a:r>
              <a:rPr lang="en-US" altLang="en-US"/>
              <a:t>, and </a:t>
            </a:r>
            <a:r>
              <a:rPr lang="en-US" altLang="en-US" b="1">
                <a:hlinkClick r:id="rId8"/>
              </a:rPr>
              <a:t>YouTube</a:t>
            </a:r>
            <a:r>
              <a:rPr lang="en-US" altLang="en-US"/>
              <a:t>.</a:t>
            </a:r>
          </a:p>
          <a:p>
            <a:endParaRPr lang="en-US" altLang="en-US"/>
          </a:p>
          <a:p>
            <a:r>
              <a:rPr lang="en-US" altLang="en-US"/>
              <a:t>Watching high school sports and events has never been easier.</a:t>
            </a:r>
          </a:p>
          <a:p>
            <a:endParaRPr lang="en-US" altLang="en-US"/>
          </a:p>
          <a:p>
            <a:r>
              <a:rPr lang="en-US" altLang="en-US"/>
              <a:t>The NFHS Network’s goal to broadcast live all 2 million high school sporting events by 2025.</a:t>
            </a:r>
          </a:p>
          <a:p>
            <a:endParaRPr lang="en-US" altLang="en-US"/>
          </a:p>
          <a:p>
            <a:r>
              <a:rPr lang="en-US" altLang="en-US"/>
              <a:t>The NFHS Network covers 27 different regular season and postseason sports, as well as other high school activities, celebrating the accomplishments of students-athletes, student broadcasters, and high schools across the country.</a:t>
            </a:r>
          </a:p>
          <a:p>
            <a:endParaRPr lang="en-US" altLang="en-US"/>
          </a:p>
          <a:p>
            <a:endParaRPr lang="en-US" altLang="en-US"/>
          </a:p>
        </p:txBody>
      </p:sp>
      <p:sp>
        <p:nvSpPr>
          <p:cNvPr id="86020" name="Slide Number Placeholder 3">
            <a:extLst>
              <a:ext uri="{FF2B5EF4-FFF2-40B4-BE49-F238E27FC236}">
                <a16:creationId xmlns:a16="http://schemas.microsoft.com/office/drawing/2014/main" id="{83D65363-4C1E-4E33-975F-3DA6148C62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774A7F-824B-4688-9097-0FC2B33484A4}" type="slidenum">
              <a:rPr lang="en-US" altLang="en-US" smtClean="0"/>
              <a:pPr/>
              <a:t>70</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67C6FC3-F7B8-48D0-9D9A-F091938D60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441A40C6-B80F-4DDC-85AC-BBD8EE7A5A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The NFHS Network </a:t>
            </a:r>
            <a:r>
              <a:rPr lang="en-US" altLang="en-US"/>
              <a:t>will broadcast over 150,000 live events this year. If your school is not a member of the NFHS Network School Broadcast Program, please contact us at Mark.Koski@NFHSnetwork.com</a:t>
            </a:r>
          </a:p>
          <a:p>
            <a:endParaRPr lang="en-US" altLang="en-US"/>
          </a:p>
        </p:txBody>
      </p:sp>
      <p:sp>
        <p:nvSpPr>
          <p:cNvPr id="88068" name="Slide Number Placeholder 3">
            <a:extLst>
              <a:ext uri="{FF2B5EF4-FFF2-40B4-BE49-F238E27FC236}">
                <a16:creationId xmlns:a16="http://schemas.microsoft.com/office/drawing/2014/main" id="{14676CBD-B3B4-4EF5-886A-8E230CB030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BA0CD3-8442-487C-8353-688B81822500}" type="slidenum">
              <a:rPr lang="en-US" altLang="en-US" smtClean="0"/>
              <a:pPr/>
              <a:t>71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FEDERATION OF STATE HIGH SCHOOL ASSOCIATIONS</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7</a:t>
            </a:fld>
            <a:endParaRPr lang="en-US"/>
          </a:p>
        </p:txBody>
      </p:sp>
    </p:spTree>
    <p:extLst>
      <p:ext uri="{BB962C8B-B14F-4D97-AF65-F5344CB8AC3E}">
        <p14:creationId xmlns:p14="http://schemas.microsoft.com/office/powerpoint/2010/main" val="17093248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kumimoji="0" lang="en-US" sz="3800" b="1" i="0" u="none" strike="noStrike" kern="1200" cap="all" spc="0" normalizeH="0" baseline="0" noProof="0">
                <a:ln>
                  <a:noFill/>
                </a:ln>
                <a:solidFill>
                  <a:srgbClr val="00205B"/>
                </a:solidFill>
                <a:effectLst/>
                <a:uLnTx/>
                <a:uFillTx/>
                <a:latin typeface="Calibri"/>
                <a:ea typeface="+mj-ea"/>
                <a:cs typeface="+mj-cs"/>
              </a:rPr>
              <a:t>Thank You</a:t>
            </a:r>
          </a:p>
          <a:p>
            <a:endParaRPr kumimoji="0" lang="en-US" sz="3800" b="1" i="0" u="none" strike="noStrike" kern="1200" cap="all" spc="0" normalizeH="0" baseline="0" noProof="0">
              <a:ln>
                <a:noFill/>
              </a:ln>
              <a:solidFill>
                <a:srgbClr val="00205B"/>
              </a:solidFill>
              <a:effectLst/>
              <a:uLnTx/>
              <a:uFillTx/>
              <a:latin typeface="Calibri"/>
              <a:ea typeface="+mj-ea"/>
              <a:cs typeface="+mj-cs"/>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600" b="1" i="0" u="none" strike="noStrike" kern="1200" cap="none" spc="0" normalizeH="0" baseline="0" noProof="0">
                <a:ln>
                  <a:noFill/>
                </a:ln>
                <a:solidFill>
                  <a:srgbClr val="414B56"/>
                </a:solidFill>
                <a:effectLst/>
                <a:uLnTx/>
                <a:uFillTx/>
                <a:latin typeface="Calibri"/>
                <a:ea typeface="+mn-ea"/>
                <a:cs typeface="+mn-cs"/>
              </a:rPr>
              <a:t>National Federation of State High School Associations</a:t>
            </a:r>
            <a:br>
              <a:rPr kumimoji="0" lang="en-US" altLang="en-US" sz="2600" b="0" i="0" u="none" strike="noStrike" kern="1200" cap="none" spc="0" normalizeH="0" baseline="0" noProof="0">
                <a:ln>
                  <a:noFill/>
                </a:ln>
                <a:solidFill>
                  <a:srgbClr val="414B56"/>
                </a:solidFill>
                <a:effectLst/>
                <a:uLnTx/>
                <a:uFillTx/>
                <a:latin typeface="Calibri"/>
                <a:ea typeface="+mn-ea"/>
                <a:cs typeface="+mn-cs"/>
              </a:rPr>
            </a:br>
            <a:r>
              <a:rPr kumimoji="0" lang="en-US" altLang="en-US" sz="2600" b="0" i="0" u="none" strike="noStrike" kern="1200" cap="none" spc="0" normalizeH="0" baseline="0" noProof="0">
                <a:ln>
                  <a:noFill/>
                </a:ln>
                <a:solidFill>
                  <a:srgbClr val="414B56"/>
                </a:solidFill>
                <a:effectLst/>
                <a:uLnTx/>
                <a:uFillTx/>
                <a:latin typeface="Calibri"/>
                <a:ea typeface="+mn-ea"/>
                <a:cs typeface="+mn-cs"/>
              </a:rPr>
              <a:t>PO Box 690 | Indianapolis, IN 46206</a:t>
            </a:r>
            <a:br>
              <a:rPr kumimoji="0" lang="en-US" altLang="en-US" sz="2600" b="0" i="0" u="none" strike="noStrike" kern="1200" cap="none" spc="0" normalizeH="0" baseline="0" noProof="0">
                <a:ln>
                  <a:noFill/>
                </a:ln>
                <a:solidFill>
                  <a:srgbClr val="414B56"/>
                </a:solidFill>
                <a:effectLst/>
                <a:uLnTx/>
                <a:uFillTx/>
                <a:latin typeface="Calibri"/>
                <a:ea typeface="+mn-ea"/>
                <a:cs typeface="+mn-cs"/>
              </a:rPr>
            </a:br>
            <a:r>
              <a:rPr kumimoji="0" lang="en-US" altLang="en-US" sz="2600" b="0" i="0" u="none" strike="noStrike" kern="1200" cap="none" spc="0" normalizeH="0" baseline="0" noProof="0">
                <a:ln>
                  <a:noFill/>
                </a:ln>
                <a:solidFill>
                  <a:srgbClr val="414B56"/>
                </a:solidFill>
                <a:effectLst/>
                <a:uLnTx/>
                <a:uFillTx/>
                <a:latin typeface="Calibri"/>
                <a:ea typeface="+mn-ea"/>
                <a:cs typeface="+mn-cs"/>
              </a:rPr>
              <a:t>Phone: 317-972-6900 | Fax: 317.822.5700</a:t>
            </a:r>
            <a:br>
              <a:rPr kumimoji="0" lang="en-US" altLang="en-US" sz="2600" b="0" i="0" u="none" strike="noStrike" kern="1200" cap="none" spc="0" normalizeH="0" baseline="0" noProof="0">
                <a:ln>
                  <a:noFill/>
                </a:ln>
                <a:solidFill>
                  <a:srgbClr val="414B56"/>
                </a:solidFill>
                <a:effectLst/>
                <a:uLnTx/>
                <a:uFillTx/>
                <a:latin typeface="Calibri"/>
                <a:ea typeface="+mn-ea"/>
                <a:cs typeface="+mn-cs"/>
              </a:rPr>
            </a:br>
            <a:r>
              <a:rPr kumimoji="0" lang="en-US" altLang="en-US" sz="2600" b="0" i="0" u="none" strike="noStrike" kern="1200" cap="none" spc="0" normalizeH="0" baseline="0" noProof="0">
                <a:ln>
                  <a:noFill/>
                </a:ln>
                <a:solidFill>
                  <a:srgbClr val="414B56"/>
                </a:solidFill>
                <a:effectLst/>
                <a:uLnTx/>
                <a:uFillTx/>
                <a:latin typeface="Calibri"/>
                <a:ea typeface="+mn-ea"/>
                <a:cs typeface="+mn-cs"/>
              </a:rPr>
              <a:t>www.nfhs.org | www.nfhslearn.com | www.nfhsnetwork.com</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72</a:t>
            </a:fld>
            <a:endParaRPr lang="en-US"/>
          </a:p>
        </p:txBody>
      </p:sp>
    </p:spTree>
    <p:extLst>
      <p:ext uri="{BB962C8B-B14F-4D97-AF65-F5344CB8AC3E}">
        <p14:creationId xmlns:p14="http://schemas.microsoft.com/office/powerpoint/2010/main" val="10699586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8B4E056-7809-4EF2-A253-D3B7D351F7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5951B2B-1754-4378-BDBF-D0925BB6A5E5}"/>
              </a:ext>
            </a:extLst>
          </p:cNvPr>
          <p:cNvSpPr>
            <a:spLocks noGrp="1"/>
          </p:cNvSpPr>
          <p:nvPr>
            <p:ph type="body" idx="1"/>
          </p:nvPr>
        </p:nvSpPr>
        <p:spPr/>
        <p:txBody>
          <a:bodyPr>
            <a:normAutofit fontScale="92500" lnSpcReduction="20000"/>
          </a:bodyPr>
          <a:lstStyle/>
          <a:p>
            <a:pPr eaLnBrk="1" hangingPunct="1">
              <a:defRPr/>
            </a:pPr>
            <a:r>
              <a:rPr lang="en-US" altLang="en-US" sz="2400"/>
              <a:t>NFHS (located in Indianapolis, IN – Est. 1920):</a:t>
            </a:r>
          </a:p>
          <a:p>
            <a:pPr marL="800100" lvl="1" indent="-342900" eaLnBrk="1" hangingPunct="1">
              <a:buFont typeface="Arial" panose="020B0604020202020204" pitchFamily="34" charset="0"/>
              <a:buChar char="•"/>
              <a:defRPr/>
            </a:pPr>
            <a:r>
              <a:rPr lang="en-US" altLang="en-US" sz="2200"/>
              <a:t>National leader and advocate for high school athletics and performing arts programs.</a:t>
            </a:r>
          </a:p>
          <a:p>
            <a:pPr marL="800100" lvl="1" indent="-342900" eaLnBrk="1" hangingPunct="1">
              <a:buFont typeface="Arial" panose="020B0604020202020204" pitchFamily="34" charset="0"/>
              <a:buChar char="•"/>
              <a:defRPr/>
            </a:pPr>
            <a:r>
              <a:rPr lang="en-US" altLang="en-US" sz="2200"/>
              <a:t>Serves 51 state associations, 19,500 high schools and 12 million student participants.</a:t>
            </a:r>
          </a:p>
          <a:p>
            <a:pPr marL="800100" lvl="1" indent="-342900" eaLnBrk="1" hangingPunct="1">
              <a:buFont typeface="Arial" panose="020B0604020202020204" pitchFamily="34" charset="0"/>
              <a:buChar char="•"/>
              <a:defRPr/>
            </a:pPr>
            <a:r>
              <a:rPr lang="en-US" altLang="en-US" sz="2200"/>
              <a:t>Writes playing rules for 17 high school sports for boys and girls.</a:t>
            </a:r>
          </a:p>
          <a:p>
            <a:pPr marL="800100" lvl="1" indent="-342900" eaLnBrk="1" hangingPunct="1">
              <a:buFont typeface="Arial" panose="020B0604020202020204" pitchFamily="34" charset="0"/>
              <a:buChar char="•"/>
              <a:defRPr/>
            </a:pPr>
            <a:r>
              <a:rPr lang="en-US" altLang="en-US" sz="2200"/>
              <a:t>Offers online education courses for high school coaches, officials, parents, students and others.</a:t>
            </a:r>
          </a:p>
          <a:p>
            <a:pPr marL="800100" lvl="1" indent="-342900" eaLnBrk="1" hangingPunct="1">
              <a:buFont typeface="Arial" panose="020B0604020202020204" pitchFamily="34" charset="0"/>
              <a:buChar char="•"/>
              <a:defRPr/>
            </a:pPr>
            <a:r>
              <a:rPr lang="en-US" altLang="en-US" sz="2200"/>
              <a:t>Ensures that students have opportunity to enjoy healthy participation, achievement and good sportsmanship in education-based athletics.</a:t>
            </a:r>
          </a:p>
          <a:p>
            <a:pPr>
              <a:defRPr/>
            </a:pPr>
            <a:endParaRPr lang="en-US"/>
          </a:p>
        </p:txBody>
      </p:sp>
      <p:sp>
        <p:nvSpPr>
          <p:cNvPr id="21508" name="Slide Number Placeholder 3">
            <a:extLst>
              <a:ext uri="{FF2B5EF4-FFF2-40B4-BE49-F238E27FC236}">
                <a16:creationId xmlns:a16="http://schemas.microsoft.com/office/drawing/2014/main" id="{F275636D-E70A-44F2-96F0-D7125CDB8A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6B14DD-613E-412C-ABC3-5722FA156B07}" type="slidenum">
              <a:rPr lang="en-US" altLang="en-US" smtClean="0"/>
              <a:pPr/>
              <a:t>73</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A8E1ECD-E470-48A2-8BAF-7E837B7A34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1BE1F14-FB84-474B-B641-43383C4570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a:p>
            <a:endParaRPr lang="en-US" altLang="en-US"/>
          </a:p>
        </p:txBody>
      </p:sp>
      <p:sp>
        <p:nvSpPr>
          <p:cNvPr id="23556" name="Slide Number Placeholder 3">
            <a:extLst>
              <a:ext uri="{FF2B5EF4-FFF2-40B4-BE49-F238E27FC236}">
                <a16:creationId xmlns:a16="http://schemas.microsoft.com/office/drawing/2014/main" id="{0EBD38EE-F632-4AFD-B747-F333394311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93A383-B16B-45D2-8FDF-B01B03034D2F}" type="slidenum">
              <a:rPr lang="en-US" altLang="en-US" smtClean="0"/>
              <a:pPr/>
              <a:t>74</a:t>
            </a:fld>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t>The NFHS writes playing rules for 17 sports for boys and girls at the high school level.</a:t>
            </a:r>
          </a:p>
          <a:p>
            <a:pPr marL="628650" lvl="1" indent="-171450" eaLnBrk="1" hangingPunct="1">
              <a:buFont typeface="Arial" panose="020B0604020202020204" pitchFamily="34" charset="0"/>
              <a:buChar char="•"/>
            </a:pPr>
            <a:r>
              <a:rPr lang="en-US" altLang="en-US"/>
              <a:t>Publishes 4 million pieces of materials annually.</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75</a:t>
            </a:fld>
            <a:endParaRPr lang="en-US"/>
          </a:p>
        </p:txBody>
      </p:sp>
    </p:spTree>
    <p:extLst>
      <p:ext uri="{BB962C8B-B14F-4D97-AF65-F5344CB8AC3E}">
        <p14:creationId xmlns:p14="http://schemas.microsoft.com/office/powerpoint/2010/main" val="38703245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6925348-52A9-43D5-A2B9-7669BD14A1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313AA6F-962B-4CDC-940C-393CCD5BAE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E-books features:</a:t>
            </a:r>
          </a:p>
          <a:p>
            <a:pPr marL="628650" lvl="1" indent="-171450" eaLnBrk="1" hangingPunct="1">
              <a:buFontTx/>
              <a:buChar char="•"/>
            </a:pPr>
            <a:r>
              <a:rPr lang="en-US" altLang="en-US"/>
              <a:t>Searchable</a:t>
            </a:r>
          </a:p>
          <a:p>
            <a:pPr marL="628650" lvl="1" indent="-171450" eaLnBrk="1" hangingPunct="1">
              <a:buFontTx/>
              <a:buChar char="•"/>
            </a:pPr>
            <a:r>
              <a:rPr lang="en-US" altLang="en-US"/>
              <a:t>Highlight areas of interest</a:t>
            </a:r>
          </a:p>
          <a:p>
            <a:pPr marL="628650" lvl="1" indent="-171450" eaLnBrk="1" hangingPunct="1">
              <a:buFontTx/>
              <a:buChar char="•"/>
            </a:pPr>
            <a:r>
              <a:rPr lang="en-US" altLang="en-US"/>
              <a:t>Make notes</a:t>
            </a:r>
          </a:p>
          <a:p>
            <a:pPr marL="628650" lvl="1" indent="-171450" eaLnBrk="1" hangingPunct="1">
              <a:buFontTx/>
              <a:buChar char="•"/>
            </a:pPr>
            <a:r>
              <a:rPr lang="en-US" altLang="en-US"/>
              <a:t>Easy navigation</a:t>
            </a:r>
          </a:p>
          <a:p>
            <a:pPr marL="628650" lvl="1" indent="-171450" eaLnBrk="1" hangingPunct="1">
              <a:buFontTx/>
              <a:buChar char="•"/>
            </a:pPr>
            <a:r>
              <a:rPr lang="en-US" altLang="en-US"/>
              <a:t>Adjustable viewing size</a:t>
            </a:r>
          </a:p>
          <a:p>
            <a:pPr marL="628650" lvl="1" indent="-171450" eaLnBrk="1" hangingPunct="1">
              <a:buFontTx/>
              <a:buChar char="•"/>
            </a:pPr>
            <a:r>
              <a:rPr lang="en-US" altLang="en-US"/>
              <a:t>Immediate availability</a:t>
            </a:r>
          </a:p>
          <a:p>
            <a:endParaRPr lang="en-US" altLang="en-US"/>
          </a:p>
        </p:txBody>
      </p:sp>
      <p:sp>
        <p:nvSpPr>
          <p:cNvPr id="26628" name="Slide Number Placeholder 3">
            <a:extLst>
              <a:ext uri="{FF2B5EF4-FFF2-40B4-BE49-F238E27FC236}">
                <a16:creationId xmlns:a16="http://schemas.microsoft.com/office/drawing/2014/main" id="{25FE9606-24C9-433A-BCB8-133464E87F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271A0C-72CE-4C95-997E-89431B627E2E}" type="slidenum">
              <a:rPr lang="en-US" altLang="en-US" smtClean="0"/>
              <a:pPr/>
              <a:t>76</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C6AD194-8BED-4382-9F08-A0E05FFAD2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7BA080E6-137E-4676-81CF-1B3EE129E6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Rules App features:</a:t>
            </a:r>
          </a:p>
          <a:p>
            <a:pPr marL="628650" lvl="1" indent="-171450" eaLnBrk="1" hangingPunct="1">
              <a:buFontTx/>
              <a:buChar char="•"/>
            </a:pPr>
            <a:r>
              <a:rPr lang="en-US" altLang="en-US"/>
              <a:t>Searchable</a:t>
            </a:r>
          </a:p>
          <a:p>
            <a:pPr marL="628650" lvl="1" indent="-171450" eaLnBrk="1" hangingPunct="1">
              <a:buFontTx/>
              <a:buChar char="•"/>
            </a:pPr>
            <a:r>
              <a:rPr lang="en-US" altLang="en-US"/>
              <a:t>Highlight notes</a:t>
            </a:r>
          </a:p>
          <a:p>
            <a:pPr marL="628650" lvl="1" indent="-171450" eaLnBrk="1" hangingPunct="1">
              <a:buFontTx/>
              <a:buChar char="•"/>
            </a:pPr>
            <a:r>
              <a:rPr lang="en-US" altLang="en-US"/>
              <a:t>Bookmarks</a:t>
            </a:r>
          </a:p>
          <a:p>
            <a:pPr marL="628650" lvl="1" indent="-171450" eaLnBrk="1" hangingPunct="1">
              <a:buFontTx/>
              <a:buChar char="•"/>
            </a:pPr>
            <a:r>
              <a:rPr lang="en-US" altLang="en-US"/>
              <a:t>Quizzes for all sports</a:t>
            </a:r>
          </a:p>
          <a:p>
            <a:pPr marL="628650" lvl="1" indent="-171450" eaLnBrk="1" hangingPunct="1">
              <a:buFontTx/>
              <a:buChar char="•"/>
            </a:pPr>
            <a:r>
              <a:rPr lang="en-US" altLang="en-US"/>
              <a:t>Easy navigation</a:t>
            </a:r>
          </a:p>
          <a:p>
            <a:pPr marL="628650" lvl="1" indent="-171450" eaLnBrk="1" hangingPunct="1">
              <a:buFontTx/>
              <a:buChar char="•"/>
            </a:pPr>
            <a:r>
              <a:rPr lang="en-US" altLang="en-US"/>
              <a:t>Immediate availability</a:t>
            </a:r>
          </a:p>
          <a:p>
            <a:pPr marL="628650" lvl="1" indent="-171450" eaLnBrk="1" hangingPunct="1">
              <a:buFontTx/>
              <a:buChar char="•"/>
            </a:pPr>
            <a:r>
              <a:rPr lang="en-US" altLang="en-US"/>
              <a:t>Free to paid members of the NFHS Coaches </a:t>
            </a:r>
            <a:br>
              <a:rPr lang="en-US" altLang="en-US"/>
            </a:br>
            <a:r>
              <a:rPr lang="en-US" altLang="en-US"/>
              <a:t>and Officials Associations</a:t>
            </a:r>
          </a:p>
          <a:p>
            <a:pPr marL="628650" lvl="1" indent="-171450" eaLnBrk="1" hangingPunct="1">
              <a:buFontTx/>
              <a:buChar char="•"/>
            </a:pPr>
            <a:r>
              <a:rPr lang="en-US" altLang="en-US">
                <a:hlinkClick r:id="rId3"/>
              </a:rPr>
              <a:t>www.nfhs.org/erules</a:t>
            </a:r>
            <a:r>
              <a:rPr lang="en-US" altLang="en-US"/>
              <a:t> for more information</a:t>
            </a:r>
          </a:p>
          <a:p>
            <a:endParaRPr lang="en-US" altLang="en-US"/>
          </a:p>
        </p:txBody>
      </p:sp>
      <p:sp>
        <p:nvSpPr>
          <p:cNvPr id="28676" name="Slide Number Placeholder 3">
            <a:extLst>
              <a:ext uri="{FF2B5EF4-FFF2-40B4-BE49-F238E27FC236}">
                <a16:creationId xmlns:a16="http://schemas.microsoft.com/office/drawing/2014/main" id="{E4B760DA-3D5A-452D-9801-F97676BFEF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0FE33A-6BCD-4B98-AA2C-8D9EC37EFDEE}" type="slidenum">
              <a:rPr lang="en-US" altLang="en-US" smtClean="0"/>
              <a:pPr/>
              <a:t>77</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BISON – THE EXCLUSIVE PARTNER FOR THE SPORT OF BASKETBALL</a:t>
            </a:r>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78</a:t>
            </a:fld>
            <a:endParaRPr lang="en-US"/>
          </a:p>
        </p:txBody>
      </p:sp>
    </p:spTree>
    <p:extLst>
      <p:ext uri="{BB962C8B-B14F-4D97-AF65-F5344CB8AC3E}">
        <p14:creationId xmlns:p14="http://schemas.microsoft.com/office/powerpoint/2010/main" val="3878090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C5D63DF-0D79-4621-A163-959096AEE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FC2FCE3-7DE6-4348-A946-B160A54BF9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2020-21 NFHS BASKETBALL RULES REMINDER</a:t>
            </a:r>
          </a:p>
          <a:p>
            <a:endParaRPr lang="en-US" altLang="en-US"/>
          </a:p>
        </p:txBody>
      </p:sp>
      <p:sp>
        <p:nvSpPr>
          <p:cNvPr id="36868" name="Slide Number Placeholder 3">
            <a:extLst>
              <a:ext uri="{FF2B5EF4-FFF2-40B4-BE49-F238E27FC236}">
                <a16:creationId xmlns:a16="http://schemas.microsoft.com/office/drawing/2014/main" id="{1BD1D7BA-1911-4986-8910-F2C4B00CF9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2141A8-E56F-4274-98FC-C9848960C5F1}" type="slidenum">
              <a:rPr lang="en-US" altLang="en-US"/>
              <a:pPr/>
              <a:t>79</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a:t>IMPORANT DATES</a:t>
            </a:r>
          </a:p>
          <a:p>
            <a:endParaRPr lang="en-US" b="1"/>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Online Rules Interpretation Meeting – Thursday, September 23, 2021, 2:00 EDT</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2600" b="0" i="0" u="none" strike="noStrike" kern="1200" cap="none" spc="0" normalizeH="0" baseline="0" noProof="0">
              <a:ln>
                <a:noFill/>
              </a:ln>
              <a:solidFill>
                <a:srgbClr val="414B56"/>
              </a:solidFill>
              <a:effectLst/>
              <a:uLnTx/>
              <a:uFillTx/>
              <a:latin typeface="Calibri"/>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Mid-Season Webinar – Thursday, January 13, 2022, 2:00 EST</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2600" b="0" i="0" u="none" strike="noStrike" kern="1200" cap="none" spc="0" normalizeH="0" baseline="0" noProof="0">
              <a:ln>
                <a:noFill/>
              </a:ln>
              <a:solidFill>
                <a:srgbClr val="414B56"/>
              </a:solidFill>
              <a:effectLst/>
              <a:uLnTx/>
              <a:uFillTx/>
              <a:latin typeface="Calibri"/>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New Basketball Rules Proposals Due -  March 1, 2022</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2600" b="0" i="0" u="none" strike="noStrike" kern="1200" cap="none" spc="0" normalizeH="0" baseline="0" noProof="0">
              <a:ln>
                <a:noFill/>
              </a:ln>
              <a:solidFill>
                <a:srgbClr val="414B56"/>
              </a:solidFill>
              <a:effectLst/>
              <a:uLnTx/>
              <a:uFillTx/>
              <a:latin typeface="Calibri"/>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Basketball Rules Committee Meeting – </a:t>
            </a:r>
            <a:r>
              <a:rPr kumimoji="0" lang="en-US" sz="2600" b="0" i="0" u="none" strike="noStrike" kern="1200" cap="none" spc="0" normalizeH="0" baseline="0" noProof="0">
                <a:ln>
                  <a:noFill/>
                </a:ln>
                <a:solidFill>
                  <a:srgbClr val="414B56"/>
                </a:solidFill>
                <a:effectLst/>
                <a:highlight>
                  <a:srgbClr val="FFFF00"/>
                </a:highlight>
                <a:uLnTx/>
                <a:uFillTx/>
                <a:latin typeface="Calibri"/>
                <a:ea typeface="+mn-ea"/>
                <a:cs typeface="+mn-cs"/>
              </a:rPr>
              <a:t>April 11 – 13, 2022</a:t>
            </a:r>
          </a:p>
          <a:p>
            <a:endParaRPr lang="en-US" b="1"/>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80</a:t>
            </a:fld>
            <a:endParaRPr lang="en-US"/>
          </a:p>
        </p:txBody>
      </p:sp>
    </p:spTree>
    <p:extLst>
      <p:ext uri="{BB962C8B-B14F-4D97-AF65-F5344CB8AC3E}">
        <p14:creationId xmlns:p14="http://schemas.microsoft.com/office/powerpoint/2010/main" val="701522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4C45930-C2AE-41E3-BC30-6921440F0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C4FA5B7-B8AB-424C-A3A9-B8E396B294FB}"/>
              </a:ext>
            </a:extLst>
          </p:cNvPr>
          <p:cNvSpPr>
            <a:spLocks noGrp="1"/>
          </p:cNvSpPr>
          <p:nvPr>
            <p:ph type="body" idx="1"/>
          </p:nvPr>
        </p:nvSpPr>
        <p:spPr/>
        <p:txBody>
          <a:bodyPr/>
          <a:lstStyle/>
          <a:p>
            <a:pPr>
              <a:defRPr/>
            </a:pPr>
            <a:r>
              <a:rPr lang="en-US" b="1"/>
              <a:t>2-14 (NEW)</a:t>
            </a:r>
          </a:p>
          <a:p>
            <a:pPr>
              <a:defRPr/>
            </a:pPr>
            <a:endParaRPr lang="en-US"/>
          </a:p>
          <a:p>
            <a:pPr>
              <a:defRPr/>
            </a:pPr>
            <a:r>
              <a:rPr lang="en-US">
                <a:ea typeface="Arial" panose="020B0604020202020204" pitchFamily="34" charset="0"/>
                <a:cs typeface="Calibri" panose="020F0502020204030204" pitchFamily="34" charset="0"/>
              </a:rPr>
              <a:t>By state association adoption, effective with the 2022-2023 season, member state associations may establish a shot clock in which the team in control shall attempt a try for field goal within 35 seconds after gaining team control. </a:t>
            </a:r>
          </a:p>
          <a:p>
            <a:pPr>
              <a:defRPr/>
            </a:pPr>
            <a:endParaRPr lang="en-US">
              <a:ea typeface="Calibri" panose="020F0502020204030204" pitchFamily="34" charset="0"/>
              <a:cs typeface="Calibri" panose="020F0502020204030204" pitchFamily="34" charset="0"/>
            </a:endParaRPr>
          </a:p>
          <a:p>
            <a:pPr marL="387350">
              <a:lnSpc>
                <a:spcPct val="107000"/>
              </a:lnSpc>
              <a:spcBef>
                <a:spcPts val="0"/>
              </a:spcBef>
              <a:spcAft>
                <a:spcPts val="1000"/>
              </a:spcAft>
              <a:defRPr/>
            </a:pPr>
            <a:r>
              <a:rPr lang="en-US">
                <a:ea typeface="Arial" panose="020B0604020202020204" pitchFamily="34" charset="0"/>
                <a:cs typeface="Calibri" panose="020F0502020204030204" pitchFamily="34" charset="0"/>
              </a:rPr>
              <a:t>ART. 1   This shall be regulated by a visible shot clock. </a:t>
            </a:r>
          </a:p>
          <a:p>
            <a:pPr marL="387350">
              <a:lnSpc>
                <a:spcPct val="107000"/>
              </a:lnSpc>
              <a:spcBef>
                <a:spcPts val="0"/>
              </a:spcBef>
              <a:spcAft>
                <a:spcPts val="1000"/>
              </a:spcAft>
              <a:defRPr/>
            </a:pPr>
            <a:endParaRPr lang="en-US">
              <a:ea typeface="Calibri" panose="020F0502020204030204" pitchFamily="34" charset="0"/>
              <a:cs typeface="Times New Roman" panose="02020603050405020304" pitchFamily="18" charset="0"/>
            </a:endParaRPr>
          </a:p>
          <a:p>
            <a:pPr marL="387350">
              <a:lnSpc>
                <a:spcPct val="107000"/>
              </a:lnSpc>
              <a:spcBef>
                <a:spcPts val="0"/>
              </a:spcBef>
              <a:spcAft>
                <a:spcPts val="1000"/>
              </a:spcAft>
              <a:defRPr/>
            </a:pPr>
            <a:r>
              <a:rPr lang="en-US">
                <a:ea typeface="Arial" panose="020B0604020202020204" pitchFamily="34" charset="0"/>
                <a:cs typeface="Calibri" panose="020F0502020204030204" pitchFamily="34" charset="0"/>
              </a:rPr>
              <a:t>ART. 2   The tap or try for field goal shall leave the shooter's hand before the expiration of time and subsequently strike the basket ring or enter the basket before or after the shot clock period has expired</a:t>
            </a:r>
            <a:r>
              <a:rPr lang="en-US" sz="1000" b="1">
                <a:ea typeface="Arial" panose="020B0604020202020204" pitchFamily="34" charset="0"/>
                <a:cs typeface="Calibri" panose="020F0502020204030204" pitchFamily="34" charset="0"/>
              </a:rPr>
              <a:t>. </a:t>
            </a:r>
            <a:endParaRPr lang="en-US" sz="1000">
              <a:ea typeface="Calibri" panose="020F0502020204030204" pitchFamily="34" charset="0"/>
              <a:cs typeface="Times New Roman" panose="02020603050405020304" pitchFamily="18" charset="0"/>
            </a:endParaRPr>
          </a:p>
          <a:p>
            <a:pPr>
              <a:defRPr/>
            </a:pPr>
            <a:endParaRPr lang="en-US">
              <a:ea typeface="Calibri" panose="020F0502020204030204" pitchFamily="34" charset="0"/>
              <a:cs typeface="Times New Roman" panose="02020603050405020304" pitchFamily="18" charset="0"/>
            </a:endParaRPr>
          </a:p>
          <a:p>
            <a:pPr>
              <a:defRPr/>
            </a:pPr>
            <a:endParaRPr lang="en-US"/>
          </a:p>
          <a:p>
            <a:pPr>
              <a:defRPr/>
            </a:pPr>
            <a:endParaRPr lang="en-US"/>
          </a:p>
        </p:txBody>
      </p:sp>
      <p:sp>
        <p:nvSpPr>
          <p:cNvPr id="32772" name="Slide Number Placeholder 3">
            <a:extLst>
              <a:ext uri="{FF2B5EF4-FFF2-40B4-BE49-F238E27FC236}">
                <a16:creationId xmlns:a16="http://schemas.microsoft.com/office/drawing/2014/main" id="{63CA5E5F-0F05-431B-95A0-74084E479E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1D40EA-82A1-4698-8AA3-F5A0F541FDC7}"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SHOT CLOCK</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Shot clock regulations as printed in the 2021-22 Basketball Rules Book must be followed to be in compliance with NFHS rules.</a:t>
            </a:r>
          </a:p>
          <a:p>
            <a:endParaRPr lang="en-US"/>
          </a:p>
        </p:txBody>
      </p:sp>
      <p:sp>
        <p:nvSpPr>
          <p:cNvPr id="4" name="Slide Number Placeholder 3"/>
          <p:cNvSpPr>
            <a:spLocks noGrp="1"/>
          </p:cNvSpPr>
          <p:nvPr>
            <p:ph type="sldNum" sz="quarter" idx="5"/>
          </p:nvPr>
        </p:nvSpPr>
        <p:spPr/>
        <p:txBody>
          <a:bodyPr/>
          <a:lstStyle/>
          <a:p>
            <a:pPr>
              <a:defRPr/>
            </a:pPr>
            <a:fld id="{5DF82512-371E-49E0-A104-73F23A549BD5}" type="slidenum">
              <a:rPr lang="en-US" smtClean="0"/>
              <a:pPr>
                <a:defRPr/>
              </a:pPr>
              <a:t>9</a:t>
            </a:fld>
            <a:endParaRPr lang="en-US"/>
          </a:p>
        </p:txBody>
      </p:sp>
    </p:spTree>
    <p:extLst>
      <p:ext uri="{BB962C8B-B14F-4D97-AF65-F5344CB8AC3E}">
        <p14:creationId xmlns:p14="http://schemas.microsoft.com/office/powerpoint/2010/main" val="9932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E7B0AE18-8041-44AC-B5B7-1EEC8B80D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E733DDD-A18F-4553-8500-D2A12753C884}"/>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D24FF7-6F9E-4C83-836E-7C8EFEA1255B}"/>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6DB2E60F-4DF2-4146-A899-ABB619BFBFC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a:extLst>
              <a:ext uri="{FF2B5EF4-FFF2-40B4-BE49-F238E27FC236}">
                <a16:creationId xmlns:a16="http://schemas.microsoft.com/office/drawing/2014/main" id="{27FBC374-660B-427D-9BA7-EF51B8011277}"/>
              </a:ext>
            </a:extLst>
          </p:cNvPr>
          <p:cNvSpPr txBox="1">
            <a:spLocks noChangeArrowheads="1"/>
          </p:cNvSpPr>
          <p:nvPr/>
        </p:nvSpPr>
        <p:spPr bwMode="auto">
          <a:xfrm>
            <a:off x="428625" y="4646613"/>
            <a:ext cx="1830388" cy="43021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100">
                <a:solidFill>
                  <a:srgbClr val="00205B"/>
                </a:solidFill>
                <a:latin typeface="Calibri" panose="020F0502020204030204" pitchFamily="34" charset="0"/>
              </a:rPr>
              <a:t>National Federation of State </a:t>
            </a:r>
          </a:p>
          <a:p>
            <a:pPr algn="ctr" eaLnBrk="1" hangingPunct="1">
              <a:defRPr/>
            </a:pPr>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18D18205-24D4-4DC1-ABE9-F3CF60BA4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2237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15" descr="A picture containing person, outdoor, athletic game, sport&#10;&#10;Description automatically generated">
            <a:extLst>
              <a:ext uri="{FF2B5EF4-FFF2-40B4-BE49-F238E27FC236}">
                <a16:creationId xmlns:a16="http://schemas.microsoft.com/office/drawing/2014/main" id="{3525DBAF-2C25-4CB5-9158-7044945AE7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32FEBC2-4F6F-44BC-91BE-06E235A19194}"/>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97FF5E7-C095-4C0E-9F48-1169B883CA16}"/>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38F40D1B-0BDC-4DE5-9FF2-C7C55D1BA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94605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9602A-9628-4FAD-A6CF-02A56B1FEC9C}"/>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E78D133D-96E9-460E-ACE0-4B0AA1EEE58A}"/>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7E60A11-447C-45BF-B116-EBD0D9A62708}"/>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D92B9A5A-5FCD-4528-8968-BA1CA6DB7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63834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A30F02-08C5-4C0B-AF57-3477C7643516}"/>
              </a:ext>
            </a:extLst>
          </p:cNvPr>
          <p:cNvSpPr>
            <a:spLocks noGrp="1"/>
          </p:cNvSpPr>
          <p:nvPr>
            <p:ph type="dt" sz="half" idx="10"/>
          </p:nvPr>
        </p:nvSpPr>
        <p:spPr/>
        <p:txBody>
          <a:bodyPr/>
          <a:lstStyle>
            <a:lvl1pPr>
              <a:defRPr/>
            </a:lvl1pPr>
          </a:lstStyle>
          <a:p>
            <a:pPr>
              <a:defRPr/>
            </a:pPr>
            <a:fld id="{2F68BDAA-A08C-42F4-939A-3FD5ABD53384}" type="datetimeFigureOut">
              <a:rPr lang="en-US"/>
              <a:pPr>
                <a:defRPr/>
              </a:pPr>
              <a:t>10/6/2021</a:t>
            </a:fld>
            <a:endParaRPr lang="en-US"/>
          </a:p>
        </p:txBody>
      </p:sp>
      <p:sp>
        <p:nvSpPr>
          <p:cNvPr id="6" name="Footer Placeholder 5">
            <a:extLst>
              <a:ext uri="{FF2B5EF4-FFF2-40B4-BE49-F238E27FC236}">
                <a16:creationId xmlns:a16="http://schemas.microsoft.com/office/drawing/2014/main" id="{764F039C-E8F5-4828-8BB7-71A587159C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993FBA8-7A4C-4C64-A8FC-865819E88A32}"/>
              </a:ext>
            </a:extLst>
          </p:cNvPr>
          <p:cNvSpPr>
            <a:spLocks noGrp="1"/>
          </p:cNvSpPr>
          <p:nvPr>
            <p:ph type="sldNum" sz="quarter" idx="12"/>
          </p:nvPr>
        </p:nvSpPr>
        <p:spPr/>
        <p:txBody>
          <a:bodyPr/>
          <a:lstStyle>
            <a:lvl1pPr>
              <a:defRPr/>
            </a:lvl1pPr>
          </a:lstStyle>
          <a:p>
            <a:pPr>
              <a:defRPr/>
            </a:pPr>
            <a:fld id="{6EB6C4DA-2DFF-429C-B829-7D4E4C1688D8}" type="slidenum">
              <a:rPr lang="en-US"/>
              <a:pPr>
                <a:defRPr/>
              </a:pPr>
              <a:t>‹#›</a:t>
            </a:fld>
            <a:endParaRPr lang="en-US"/>
          </a:p>
        </p:txBody>
      </p:sp>
    </p:spTree>
    <p:extLst>
      <p:ext uri="{BB962C8B-B14F-4D97-AF65-F5344CB8AC3E}">
        <p14:creationId xmlns:p14="http://schemas.microsoft.com/office/powerpoint/2010/main" val="329024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62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566CE6-2DB5-47BE-9EC2-F024903322B0}" type="datetimeFigureOut">
              <a:rPr lang="en-US" smtClean="0"/>
              <a:t>10/6/2021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CAEA0D-E82E-47F7-9D79-B63D01843258}" type="slidenum">
              <a:rPr lang="en-US" smtClean="0"/>
              <a:t>‹#›</a:t>
            </a:fld>
            <a:endParaRPr lang="en-US" dirty="0"/>
          </a:p>
        </p:txBody>
      </p:sp>
    </p:spTree>
    <p:extLst>
      <p:ext uri="{BB962C8B-B14F-4D97-AF65-F5344CB8AC3E}">
        <p14:creationId xmlns:p14="http://schemas.microsoft.com/office/powerpoint/2010/main" val="2147956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6DE9C8-5C02-4730-8E14-30CD4AFFB581}"/>
              </a:ext>
            </a:extLst>
          </p:cNvPr>
          <p:cNvSpPr>
            <a:spLocks noGrp="1"/>
          </p:cNvSpPr>
          <p:nvPr>
            <p:ph type="dt" sz="half" idx="10"/>
          </p:nvPr>
        </p:nvSpPr>
        <p:spPr/>
        <p:txBody>
          <a:bodyPr/>
          <a:lstStyle>
            <a:lvl1pPr>
              <a:defRPr/>
            </a:lvl1pPr>
          </a:lstStyle>
          <a:p>
            <a:pPr>
              <a:defRPr/>
            </a:pPr>
            <a:fld id="{B2006063-69DA-4033-BCE1-2C76AF6FB77C}" type="datetimeFigureOut">
              <a:rPr lang="en-US"/>
              <a:pPr>
                <a:defRPr/>
              </a:pPr>
              <a:t>10/6/2021</a:t>
            </a:fld>
            <a:endParaRPr lang="en-US"/>
          </a:p>
        </p:txBody>
      </p:sp>
      <p:sp>
        <p:nvSpPr>
          <p:cNvPr id="5" name="Footer Placeholder 4">
            <a:extLst>
              <a:ext uri="{FF2B5EF4-FFF2-40B4-BE49-F238E27FC236}">
                <a16:creationId xmlns:a16="http://schemas.microsoft.com/office/drawing/2014/main" id="{C2D266AE-6C97-4BFB-889D-3229B5CC6E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766E51-F502-47F2-B3C8-0E7501998201}"/>
              </a:ext>
            </a:extLst>
          </p:cNvPr>
          <p:cNvSpPr>
            <a:spLocks noGrp="1"/>
          </p:cNvSpPr>
          <p:nvPr>
            <p:ph type="sldNum" sz="quarter" idx="12"/>
          </p:nvPr>
        </p:nvSpPr>
        <p:spPr/>
        <p:txBody>
          <a:bodyPr/>
          <a:lstStyle>
            <a:lvl1pPr>
              <a:defRPr/>
            </a:lvl1pPr>
          </a:lstStyle>
          <a:p>
            <a:pPr>
              <a:defRPr/>
            </a:pPr>
            <a:fld id="{2DF40FAF-1BE2-476A-BA02-F9E7B3F7835C}" type="slidenum">
              <a:rPr lang="en-US"/>
              <a:pPr>
                <a:defRPr/>
              </a:pPr>
              <a:t>‹#›</a:t>
            </a:fld>
            <a:endParaRPr lang="en-US"/>
          </a:p>
        </p:txBody>
      </p:sp>
    </p:spTree>
    <p:extLst>
      <p:ext uri="{BB962C8B-B14F-4D97-AF65-F5344CB8AC3E}">
        <p14:creationId xmlns:p14="http://schemas.microsoft.com/office/powerpoint/2010/main" val="327245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D4681-B9A6-4A3A-A330-74E262150329}"/>
              </a:ext>
            </a:extLst>
          </p:cNvPr>
          <p:cNvSpPr>
            <a:spLocks noGrp="1"/>
          </p:cNvSpPr>
          <p:nvPr>
            <p:ph type="dt" sz="half" idx="10"/>
          </p:nvPr>
        </p:nvSpPr>
        <p:spPr/>
        <p:txBody>
          <a:bodyPr/>
          <a:lstStyle>
            <a:lvl1pPr>
              <a:defRPr/>
            </a:lvl1pPr>
          </a:lstStyle>
          <a:p>
            <a:pPr>
              <a:defRPr/>
            </a:pPr>
            <a:fld id="{A5F27A91-022E-42CF-AB6E-7AC556CDF432}" type="datetimeFigureOut">
              <a:rPr lang="en-US"/>
              <a:pPr>
                <a:defRPr/>
              </a:pPr>
              <a:t>10/6/2021</a:t>
            </a:fld>
            <a:endParaRPr lang="en-US"/>
          </a:p>
        </p:txBody>
      </p:sp>
      <p:sp>
        <p:nvSpPr>
          <p:cNvPr id="5" name="Footer Placeholder 4">
            <a:extLst>
              <a:ext uri="{FF2B5EF4-FFF2-40B4-BE49-F238E27FC236}">
                <a16:creationId xmlns:a16="http://schemas.microsoft.com/office/drawing/2014/main" id="{07BFD56F-8DE4-484A-8416-7AC9BCF2DA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B7D79-1961-4079-BAE9-0F4A98D713AF}"/>
              </a:ext>
            </a:extLst>
          </p:cNvPr>
          <p:cNvSpPr>
            <a:spLocks noGrp="1"/>
          </p:cNvSpPr>
          <p:nvPr>
            <p:ph type="sldNum" sz="quarter" idx="12"/>
          </p:nvPr>
        </p:nvSpPr>
        <p:spPr/>
        <p:txBody>
          <a:bodyPr/>
          <a:lstStyle>
            <a:lvl1pPr>
              <a:defRPr/>
            </a:lvl1pPr>
          </a:lstStyle>
          <a:p>
            <a:pPr>
              <a:defRPr/>
            </a:pPr>
            <a:fld id="{47BEC7D6-088A-4E8B-8AD4-E7CC875AF7A6}" type="slidenum">
              <a:rPr lang="en-US"/>
              <a:pPr>
                <a:defRPr/>
              </a:pPr>
              <a:t>‹#›</a:t>
            </a:fld>
            <a:endParaRPr lang="en-US"/>
          </a:p>
        </p:txBody>
      </p:sp>
    </p:spTree>
    <p:extLst>
      <p:ext uri="{BB962C8B-B14F-4D97-AF65-F5344CB8AC3E}">
        <p14:creationId xmlns:p14="http://schemas.microsoft.com/office/powerpoint/2010/main" val="3940919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30E8D4-220B-4054-8F84-F50A09C4AA69}"/>
              </a:ext>
            </a:extLst>
          </p:cNvPr>
          <p:cNvSpPr>
            <a:spLocks noGrp="1"/>
          </p:cNvSpPr>
          <p:nvPr>
            <p:ph type="dt" sz="half" idx="10"/>
          </p:nvPr>
        </p:nvSpPr>
        <p:spPr/>
        <p:txBody>
          <a:bodyPr/>
          <a:lstStyle>
            <a:lvl1pPr>
              <a:defRPr/>
            </a:lvl1pPr>
          </a:lstStyle>
          <a:p>
            <a:pPr>
              <a:defRPr/>
            </a:pPr>
            <a:fld id="{2BD8A3D6-996B-4F73-AC88-7EDC94E573E1}" type="datetimeFigureOut">
              <a:rPr lang="en-US"/>
              <a:pPr>
                <a:defRPr/>
              </a:pPr>
              <a:t>10/6/2021</a:t>
            </a:fld>
            <a:endParaRPr lang="en-US"/>
          </a:p>
        </p:txBody>
      </p:sp>
      <p:sp>
        <p:nvSpPr>
          <p:cNvPr id="5" name="Footer Placeholder 4">
            <a:extLst>
              <a:ext uri="{FF2B5EF4-FFF2-40B4-BE49-F238E27FC236}">
                <a16:creationId xmlns:a16="http://schemas.microsoft.com/office/drawing/2014/main" id="{8854E18B-BB27-47D8-A12D-60AA4604E5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87254B-7DF9-47C1-A704-3F56B8A2B787}"/>
              </a:ext>
            </a:extLst>
          </p:cNvPr>
          <p:cNvSpPr>
            <a:spLocks noGrp="1"/>
          </p:cNvSpPr>
          <p:nvPr>
            <p:ph type="sldNum" sz="quarter" idx="12"/>
          </p:nvPr>
        </p:nvSpPr>
        <p:spPr/>
        <p:txBody>
          <a:bodyPr/>
          <a:lstStyle>
            <a:lvl1pPr>
              <a:defRPr/>
            </a:lvl1pPr>
          </a:lstStyle>
          <a:p>
            <a:pPr>
              <a:defRPr/>
            </a:pPr>
            <a:fld id="{E31DAC32-8B31-4AA7-A8E7-E722959346A8}" type="slidenum">
              <a:rPr lang="en-US"/>
              <a:pPr>
                <a:defRPr/>
              </a:pPr>
              <a:t>‹#›</a:t>
            </a:fld>
            <a:endParaRPr lang="en-US"/>
          </a:p>
        </p:txBody>
      </p:sp>
    </p:spTree>
    <p:extLst>
      <p:ext uri="{BB962C8B-B14F-4D97-AF65-F5344CB8AC3E}">
        <p14:creationId xmlns:p14="http://schemas.microsoft.com/office/powerpoint/2010/main" val="400084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DA2618C-394E-4531-A7E0-A18DA5684456}"/>
              </a:ext>
            </a:extLst>
          </p:cNvPr>
          <p:cNvSpPr>
            <a:spLocks noGrp="1"/>
          </p:cNvSpPr>
          <p:nvPr>
            <p:ph type="dt" sz="half" idx="10"/>
          </p:nvPr>
        </p:nvSpPr>
        <p:spPr/>
        <p:txBody>
          <a:bodyPr/>
          <a:lstStyle>
            <a:lvl1pPr>
              <a:defRPr/>
            </a:lvl1pPr>
          </a:lstStyle>
          <a:p>
            <a:pPr>
              <a:defRPr/>
            </a:pPr>
            <a:fld id="{4BC515CC-70F7-4BBE-9817-A7B4084B9EBC}" type="datetimeFigureOut">
              <a:rPr lang="en-US"/>
              <a:pPr>
                <a:defRPr/>
              </a:pPr>
              <a:t>10/6/2021</a:t>
            </a:fld>
            <a:endParaRPr lang="en-US"/>
          </a:p>
        </p:txBody>
      </p:sp>
      <p:sp>
        <p:nvSpPr>
          <p:cNvPr id="6" name="Footer Placeholder 4">
            <a:extLst>
              <a:ext uri="{FF2B5EF4-FFF2-40B4-BE49-F238E27FC236}">
                <a16:creationId xmlns:a16="http://schemas.microsoft.com/office/drawing/2014/main" id="{D221E834-B3F9-4552-A880-060E565F0E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5AA9CF-6497-45FF-96D0-DE5511BA94D2}"/>
              </a:ext>
            </a:extLst>
          </p:cNvPr>
          <p:cNvSpPr>
            <a:spLocks noGrp="1"/>
          </p:cNvSpPr>
          <p:nvPr>
            <p:ph type="sldNum" sz="quarter" idx="12"/>
          </p:nvPr>
        </p:nvSpPr>
        <p:spPr/>
        <p:txBody>
          <a:bodyPr/>
          <a:lstStyle>
            <a:lvl1pPr>
              <a:defRPr/>
            </a:lvl1pPr>
          </a:lstStyle>
          <a:p>
            <a:pPr>
              <a:defRPr/>
            </a:pPr>
            <a:fld id="{EB3C9ADF-208B-4E5D-B4B5-BEB6ADAF2BC2}" type="slidenum">
              <a:rPr lang="en-US"/>
              <a:pPr>
                <a:defRPr/>
              </a:pPr>
              <a:t>‹#›</a:t>
            </a:fld>
            <a:endParaRPr lang="en-US"/>
          </a:p>
        </p:txBody>
      </p:sp>
    </p:spTree>
    <p:extLst>
      <p:ext uri="{BB962C8B-B14F-4D97-AF65-F5344CB8AC3E}">
        <p14:creationId xmlns:p14="http://schemas.microsoft.com/office/powerpoint/2010/main" val="1106162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118FE65-FD65-422C-A1E3-EDB2E94DA5FE}"/>
              </a:ext>
            </a:extLst>
          </p:cNvPr>
          <p:cNvSpPr>
            <a:spLocks noGrp="1"/>
          </p:cNvSpPr>
          <p:nvPr>
            <p:ph type="dt" sz="half" idx="10"/>
          </p:nvPr>
        </p:nvSpPr>
        <p:spPr/>
        <p:txBody>
          <a:bodyPr/>
          <a:lstStyle>
            <a:lvl1pPr>
              <a:defRPr/>
            </a:lvl1pPr>
          </a:lstStyle>
          <a:p>
            <a:pPr>
              <a:defRPr/>
            </a:pPr>
            <a:fld id="{C1C5DE6A-5544-4F9C-9376-5A4180D8590B}" type="datetimeFigureOut">
              <a:rPr lang="en-US"/>
              <a:pPr>
                <a:defRPr/>
              </a:pPr>
              <a:t>10/6/2021</a:t>
            </a:fld>
            <a:endParaRPr lang="en-US"/>
          </a:p>
        </p:txBody>
      </p:sp>
      <p:sp>
        <p:nvSpPr>
          <p:cNvPr id="8" name="Footer Placeholder 4">
            <a:extLst>
              <a:ext uri="{FF2B5EF4-FFF2-40B4-BE49-F238E27FC236}">
                <a16:creationId xmlns:a16="http://schemas.microsoft.com/office/drawing/2014/main" id="{138FEC9F-AE50-4747-87EB-AF3B28DA1C1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77ADC60-3649-482B-BEF8-04BFBF6A4F25}"/>
              </a:ext>
            </a:extLst>
          </p:cNvPr>
          <p:cNvSpPr>
            <a:spLocks noGrp="1"/>
          </p:cNvSpPr>
          <p:nvPr>
            <p:ph type="sldNum" sz="quarter" idx="12"/>
          </p:nvPr>
        </p:nvSpPr>
        <p:spPr/>
        <p:txBody>
          <a:bodyPr/>
          <a:lstStyle>
            <a:lvl1pPr>
              <a:defRPr/>
            </a:lvl1pPr>
          </a:lstStyle>
          <a:p>
            <a:pPr>
              <a:defRPr/>
            </a:pPr>
            <a:fld id="{DB5567D3-F756-49D2-BD48-A63F4F24DE12}" type="slidenum">
              <a:rPr lang="en-US"/>
              <a:pPr>
                <a:defRPr/>
              </a:pPr>
              <a:t>‹#›</a:t>
            </a:fld>
            <a:endParaRPr lang="en-US"/>
          </a:p>
        </p:txBody>
      </p:sp>
    </p:spTree>
    <p:extLst>
      <p:ext uri="{BB962C8B-B14F-4D97-AF65-F5344CB8AC3E}">
        <p14:creationId xmlns:p14="http://schemas.microsoft.com/office/powerpoint/2010/main" val="165479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572899-9734-43E0-9248-1E59B1962A14}"/>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B552345D-9ADE-471C-9602-B86A6E2290E8}"/>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C9C0200-F6DC-44D7-93EF-A2D3CDDAF546}"/>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7" name="TextBox 6">
            <a:extLst>
              <a:ext uri="{FF2B5EF4-FFF2-40B4-BE49-F238E27FC236}">
                <a16:creationId xmlns:a16="http://schemas.microsoft.com/office/drawing/2014/main" id="{F7E431E1-659F-483A-9842-153DFAD6A6EC}"/>
              </a:ext>
            </a:extLst>
          </p:cNvPr>
          <p:cNvSpPr txBox="1">
            <a:spLocks noChangeArrowheads="1"/>
          </p:cNvSpPr>
          <p:nvPr/>
        </p:nvSpPr>
        <p:spPr bwMode="auto">
          <a:xfrm>
            <a:off x="8205788" y="4456113"/>
            <a:ext cx="3789362" cy="368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a:solidFill>
                  <a:schemeClr val="bg1"/>
                </a:solidFill>
                <a:latin typeface="Calibri" panose="020F0502020204030204" pitchFamily="34" charset="0"/>
              </a:rPr>
              <a:t>Take Part. Get Set For Life.®</a:t>
            </a:r>
          </a:p>
        </p:txBody>
      </p:sp>
      <p:sp>
        <p:nvSpPr>
          <p:cNvPr id="8" name="TextBox 7">
            <a:extLst>
              <a:ext uri="{FF2B5EF4-FFF2-40B4-BE49-F238E27FC236}">
                <a16:creationId xmlns:a16="http://schemas.microsoft.com/office/drawing/2014/main" id="{BC4EBAF3-E16A-4C2F-B6FF-130C495B349D}"/>
              </a:ext>
            </a:extLst>
          </p:cNvPr>
          <p:cNvSpPr txBox="1">
            <a:spLocks noChangeArrowheads="1"/>
          </p:cNvSpPr>
          <p:nvPr/>
        </p:nvSpPr>
        <p:spPr bwMode="auto">
          <a:xfrm>
            <a:off x="428625" y="4646613"/>
            <a:ext cx="1830388" cy="43021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100">
                <a:solidFill>
                  <a:srgbClr val="00205B"/>
                </a:solidFill>
                <a:latin typeface="Calibri" panose="020F0502020204030204" pitchFamily="34" charset="0"/>
              </a:rPr>
              <a:t>National Federation of State </a:t>
            </a:r>
          </a:p>
          <a:p>
            <a:pPr algn="ctr" eaLnBrk="1" hangingPunct="1">
              <a:defRPr/>
            </a:pPr>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36FEC158-ACFC-445A-9760-76669E4CC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47770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C349910-E345-4137-8B64-FD74DF329A26}"/>
              </a:ext>
            </a:extLst>
          </p:cNvPr>
          <p:cNvSpPr>
            <a:spLocks noGrp="1"/>
          </p:cNvSpPr>
          <p:nvPr>
            <p:ph type="dt" sz="half" idx="10"/>
          </p:nvPr>
        </p:nvSpPr>
        <p:spPr/>
        <p:txBody>
          <a:bodyPr/>
          <a:lstStyle>
            <a:lvl1pPr>
              <a:defRPr/>
            </a:lvl1pPr>
          </a:lstStyle>
          <a:p>
            <a:pPr>
              <a:defRPr/>
            </a:pPr>
            <a:fld id="{61151C2E-6A0A-40DD-A916-74907E01CC6E}" type="datetimeFigureOut">
              <a:rPr lang="en-US"/>
              <a:pPr>
                <a:defRPr/>
              </a:pPr>
              <a:t>10/6/2021</a:t>
            </a:fld>
            <a:endParaRPr lang="en-US"/>
          </a:p>
        </p:txBody>
      </p:sp>
      <p:sp>
        <p:nvSpPr>
          <p:cNvPr id="4" name="Footer Placeholder 4">
            <a:extLst>
              <a:ext uri="{FF2B5EF4-FFF2-40B4-BE49-F238E27FC236}">
                <a16:creationId xmlns:a16="http://schemas.microsoft.com/office/drawing/2014/main" id="{F4522C3B-4EE4-4A1E-A6B5-20530AD1C06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29ABC1-D440-42E3-82DB-021C059E8CB0}"/>
              </a:ext>
            </a:extLst>
          </p:cNvPr>
          <p:cNvSpPr>
            <a:spLocks noGrp="1"/>
          </p:cNvSpPr>
          <p:nvPr>
            <p:ph type="sldNum" sz="quarter" idx="12"/>
          </p:nvPr>
        </p:nvSpPr>
        <p:spPr/>
        <p:txBody>
          <a:bodyPr/>
          <a:lstStyle>
            <a:lvl1pPr>
              <a:defRPr/>
            </a:lvl1pPr>
          </a:lstStyle>
          <a:p>
            <a:pPr>
              <a:defRPr/>
            </a:pPr>
            <a:fld id="{2BBD46BE-D1CE-4A96-B51C-B668F228A316}" type="slidenum">
              <a:rPr lang="en-US"/>
              <a:pPr>
                <a:defRPr/>
              </a:pPr>
              <a:t>‹#›</a:t>
            </a:fld>
            <a:endParaRPr lang="en-US"/>
          </a:p>
        </p:txBody>
      </p:sp>
    </p:spTree>
    <p:extLst>
      <p:ext uri="{BB962C8B-B14F-4D97-AF65-F5344CB8AC3E}">
        <p14:creationId xmlns:p14="http://schemas.microsoft.com/office/powerpoint/2010/main" val="196634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974B47-FED2-463E-B54D-29A821561D80}"/>
              </a:ext>
            </a:extLst>
          </p:cNvPr>
          <p:cNvSpPr>
            <a:spLocks noGrp="1"/>
          </p:cNvSpPr>
          <p:nvPr>
            <p:ph type="dt" sz="half" idx="10"/>
          </p:nvPr>
        </p:nvSpPr>
        <p:spPr/>
        <p:txBody>
          <a:bodyPr/>
          <a:lstStyle>
            <a:lvl1pPr>
              <a:defRPr/>
            </a:lvl1pPr>
          </a:lstStyle>
          <a:p>
            <a:pPr>
              <a:defRPr/>
            </a:pPr>
            <a:fld id="{DA549EC9-F4AC-4D0F-8C34-642E1301AB1C}" type="datetimeFigureOut">
              <a:rPr lang="en-US"/>
              <a:pPr>
                <a:defRPr/>
              </a:pPr>
              <a:t>10/6/2021</a:t>
            </a:fld>
            <a:endParaRPr lang="en-US"/>
          </a:p>
        </p:txBody>
      </p:sp>
      <p:sp>
        <p:nvSpPr>
          <p:cNvPr id="3" name="Footer Placeholder 4">
            <a:extLst>
              <a:ext uri="{FF2B5EF4-FFF2-40B4-BE49-F238E27FC236}">
                <a16:creationId xmlns:a16="http://schemas.microsoft.com/office/drawing/2014/main" id="{E772B358-B1C8-4240-9165-8FBD51464D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4AF7644-B9D5-4D84-8140-A04698C0FFFE}"/>
              </a:ext>
            </a:extLst>
          </p:cNvPr>
          <p:cNvSpPr>
            <a:spLocks noGrp="1"/>
          </p:cNvSpPr>
          <p:nvPr>
            <p:ph type="sldNum" sz="quarter" idx="12"/>
          </p:nvPr>
        </p:nvSpPr>
        <p:spPr/>
        <p:txBody>
          <a:bodyPr/>
          <a:lstStyle>
            <a:lvl1pPr>
              <a:defRPr/>
            </a:lvl1pPr>
          </a:lstStyle>
          <a:p>
            <a:pPr>
              <a:defRPr/>
            </a:pPr>
            <a:fld id="{3456EAEE-820D-4BEF-B27B-AED97C2D0E51}" type="slidenum">
              <a:rPr lang="en-US"/>
              <a:pPr>
                <a:defRPr/>
              </a:pPr>
              <a:t>‹#›</a:t>
            </a:fld>
            <a:endParaRPr lang="en-US"/>
          </a:p>
        </p:txBody>
      </p:sp>
    </p:spTree>
    <p:extLst>
      <p:ext uri="{BB962C8B-B14F-4D97-AF65-F5344CB8AC3E}">
        <p14:creationId xmlns:p14="http://schemas.microsoft.com/office/powerpoint/2010/main" val="1787776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E5FD8A3-0408-4DB1-9FAF-5D716EE71ECB}"/>
              </a:ext>
            </a:extLst>
          </p:cNvPr>
          <p:cNvSpPr>
            <a:spLocks noGrp="1"/>
          </p:cNvSpPr>
          <p:nvPr>
            <p:ph type="dt" sz="half" idx="10"/>
          </p:nvPr>
        </p:nvSpPr>
        <p:spPr/>
        <p:txBody>
          <a:bodyPr/>
          <a:lstStyle>
            <a:lvl1pPr>
              <a:defRPr/>
            </a:lvl1pPr>
          </a:lstStyle>
          <a:p>
            <a:pPr>
              <a:defRPr/>
            </a:pPr>
            <a:fld id="{5BB8D120-99F2-40DE-91F5-506BAD67AC26}" type="datetimeFigureOut">
              <a:rPr lang="en-US"/>
              <a:pPr>
                <a:defRPr/>
              </a:pPr>
              <a:t>10/6/2021</a:t>
            </a:fld>
            <a:endParaRPr lang="en-US"/>
          </a:p>
        </p:txBody>
      </p:sp>
      <p:sp>
        <p:nvSpPr>
          <p:cNvPr id="6" name="Footer Placeholder 4">
            <a:extLst>
              <a:ext uri="{FF2B5EF4-FFF2-40B4-BE49-F238E27FC236}">
                <a16:creationId xmlns:a16="http://schemas.microsoft.com/office/drawing/2014/main" id="{76419AB2-5FAE-435B-A4A6-2F599A24ED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7C783D-DEB5-4764-A32D-41E980C0F168}"/>
              </a:ext>
            </a:extLst>
          </p:cNvPr>
          <p:cNvSpPr>
            <a:spLocks noGrp="1"/>
          </p:cNvSpPr>
          <p:nvPr>
            <p:ph type="sldNum" sz="quarter" idx="12"/>
          </p:nvPr>
        </p:nvSpPr>
        <p:spPr/>
        <p:txBody>
          <a:bodyPr/>
          <a:lstStyle>
            <a:lvl1pPr>
              <a:defRPr/>
            </a:lvl1pPr>
          </a:lstStyle>
          <a:p>
            <a:pPr>
              <a:defRPr/>
            </a:pPr>
            <a:fld id="{3B007E45-CFFA-4763-88EC-F1D6CBD8983A}" type="slidenum">
              <a:rPr lang="en-US"/>
              <a:pPr>
                <a:defRPr/>
              </a:pPr>
              <a:t>‹#›</a:t>
            </a:fld>
            <a:endParaRPr lang="en-US"/>
          </a:p>
        </p:txBody>
      </p:sp>
    </p:spTree>
    <p:extLst>
      <p:ext uri="{BB962C8B-B14F-4D97-AF65-F5344CB8AC3E}">
        <p14:creationId xmlns:p14="http://schemas.microsoft.com/office/powerpoint/2010/main" val="386147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697817C-7348-4B47-A690-122029288F4F}"/>
              </a:ext>
            </a:extLst>
          </p:cNvPr>
          <p:cNvSpPr>
            <a:spLocks noGrp="1"/>
          </p:cNvSpPr>
          <p:nvPr>
            <p:ph type="dt" sz="half" idx="10"/>
          </p:nvPr>
        </p:nvSpPr>
        <p:spPr/>
        <p:txBody>
          <a:bodyPr/>
          <a:lstStyle>
            <a:lvl1pPr>
              <a:defRPr/>
            </a:lvl1pPr>
          </a:lstStyle>
          <a:p>
            <a:pPr>
              <a:defRPr/>
            </a:pPr>
            <a:fld id="{62305C59-8C23-4F41-A2F0-B3E5D4E0CED6}" type="datetimeFigureOut">
              <a:rPr lang="en-US"/>
              <a:pPr>
                <a:defRPr/>
              </a:pPr>
              <a:t>10/6/2021</a:t>
            </a:fld>
            <a:endParaRPr lang="en-US"/>
          </a:p>
        </p:txBody>
      </p:sp>
      <p:sp>
        <p:nvSpPr>
          <p:cNvPr id="6" name="Footer Placeholder 4">
            <a:extLst>
              <a:ext uri="{FF2B5EF4-FFF2-40B4-BE49-F238E27FC236}">
                <a16:creationId xmlns:a16="http://schemas.microsoft.com/office/drawing/2014/main" id="{D3E59BA7-D871-4A2D-9988-97A11C88B0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5C240D-1430-4C5B-BFAF-44AB70D8947F}"/>
              </a:ext>
            </a:extLst>
          </p:cNvPr>
          <p:cNvSpPr>
            <a:spLocks noGrp="1"/>
          </p:cNvSpPr>
          <p:nvPr>
            <p:ph type="sldNum" sz="quarter" idx="12"/>
          </p:nvPr>
        </p:nvSpPr>
        <p:spPr/>
        <p:txBody>
          <a:bodyPr/>
          <a:lstStyle>
            <a:lvl1pPr>
              <a:defRPr/>
            </a:lvl1pPr>
          </a:lstStyle>
          <a:p>
            <a:pPr>
              <a:defRPr/>
            </a:pPr>
            <a:fld id="{18D41ED3-7EB0-4112-8389-6852234CF3BA}" type="slidenum">
              <a:rPr lang="en-US"/>
              <a:pPr>
                <a:defRPr/>
              </a:pPr>
              <a:t>‹#›</a:t>
            </a:fld>
            <a:endParaRPr lang="en-US"/>
          </a:p>
        </p:txBody>
      </p:sp>
    </p:spTree>
    <p:extLst>
      <p:ext uri="{BB962C8B-B14F-4D97-AF65-F5344CB8AC3E}">
        <p14:creationId xmlns:p14="http://schemas.microsoft.com/office/powerpoint/2010/main" val="248672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33382-E00E-4B8E-8D5B-A43577141B8D}"/>
              </a:ext>
            </a:extLst>
          </p:cNvPr>
          <p:cNvSpPr>
            <a:spLocks noGrp="1"/>
          </p:cNvSpPr>
          <p:nvPr>
            <p:ph type="dt" sz="half" idx="10"/>
          </p:nvPr>
        </p:nvSpPr>
        <p:spPr/>
        <p:txBody>
          <a:bodyPr/>
          <a:lstStyle>
            <a:lvl1pPr>
              <a:defRPr/>
            </a:lvl1pPr>
          </a:lstStyle>
          <a:p>
            <a:pPr>
              <a:defRPr/>
            </a:pPr>
            <a:fld id="{333F772A-5611-4095-B918-856BDA22C520}" type="datetimeFigureOut">
              <a:rPr lang="en-US"/>
              <a:pPr>
                <a:defRPr/>
              </a:pPr>
              <a:t>10/6/2021</a:t>
            </a:fld>
            <a:endParaRPr lang="en-US"/>
          </a:p>
        </p:txBody>
      </p:sp>
      <p:sp>
        <p:nvSpPr>
          <p:cNvPr id="5" name="Footer Placeholder 4">
            <a:extLst>
              <a:ext uri="{FF2B5EF4-FFF2-40B4-BE49-F238E27FC236}">
                <a16:creationId xmlns:a16="http://schemas.microsoft.com/office/drawing/2014/main" id="{8D085965-4688-41BE-BE2F-F1546D87C2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3E1D3C-6A52-41F3-B883-A87074B5A4C8}"/>
              </a:ext>
            </a:extLst>
          </p:cNvPr>
          <p:cNvSpPr>
            <a:spLocks noGrp="1"/>
          </p:cNvSpPr>
          <p:nvPr>
            <p:ph type="sldNum" sz="quarter" idx="12"/>
          </p:nvPr>
        </p:nvSpPr>
        <p:spPr/>
        <p:txBody>
          <a:bodyPr/>
          <a:lstStyle>
            <a:lvl1pPr>
              <a:defRPr/>
            </a:lvl1pPr>
          </a:lstStyle>
          <a:p>
            <a:pPr>
              <a:defRPr/>
            </a:pPr>
            <a:fld id="{062D289B-3D7D-4110-BDBA-60EC180851B9}" type="slidenum">
              <a:rPr lang="en-US"/>
              <a:pPr>
                <a:defRPr/>
              </a:pPr>
              <a:t>‹#›</a:t>
            </a:fld>
            <a:endParaRPr lang="en-US"/>
          </a:p>
        </p:txBody>
      </p:sp>
    </p:spTree>
    <p:extLst>
      <p:ext uri="{BB962C8B-B14F-4D97-AF65-F5344CB8AC3E}">
        <p14:creationId xmlns:p14="http://schemas.microsoft.com/office/powerpoint/2010/main" val="270079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145AD-CF44-4B04-A4D6-170A0DF1CCF3}"/>
              </a:ext>
            </a:extLst>
          </p:cNvPr>
          <p:cNvSpPr>
            <a:spLocks noGrp="1"/>
          </p:cNvSpPr>
          <p:nvPr>
            <p:ph type="dt" sz="half" idx="10"/>
          </p:nvPr>
        </p:nvSpPr>
        <p:spPr/>
        <p:txBody>
          <a:bodyPr/>
          <a:lstStyle>
            <a:lvl1pPr>
              <a:defRPr/>
            </a:lvl1pPr>
          </a:lstStyle>
          <a:p>
            <a:pPr>
              <a:defRPr/>
            </a:pPr>
            <a:fld id="{8557B457-EB13-4284-AE3F-1D924F44EDC9}" type="datetimeFigureOut">
              <a:rPr lang="en-US"/>
              <a:pPr>
                <a:defRPr/>
              </a:pPr>
              <a:t>10/6/2021</a:t>
            </a:fld>
            <a:endParaRPr lang="en-US"/>
          </a:p>
        </p:txBody>
      </p:sp>
      <p:sp>
        <p:nvSpPr>
          <p:cNvPr id="5" name="Footer Placeholder 4">
            <a:extLst>
              <a:ext uri="{FF2B5EF4-FFF2-40B4-BE49-F238E27FC236}">
                <a16:creationId xmlns:a16="http://schemas.microsoft.com/office/drawing/2014/main" id="{36084902-BE15-412E-98EC-5F7F8B84C6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59311D-57F0-49BB-A661-40F98A478460}"/>
              </a:ext>
            </a:extLst>
          </p:cNvPr>
          <p:cNvSpPr>
            <a:spLocks noGrp="1"/>
          </p:cNvSpPr>
          <p:nvPr>
            <p:ph type="sldNum" sz="quarter" idx="12"/>
          </p:nvPr>
        </p:nvSpPr>
        <p:spPr/>
        <p:txBody>
          <a:bodyPr/>
          <a:lstStyle>
            <a:lvl1pPr>
              <a:defRPr/>
            </a:lvl1pPr>
          </a:lstStyle>
          <a:p>
            <a:pPr>
              <a:defRPr/>
            </a:pPr>
            <a:fld id="{3F997669-700F-4E97-A020-4FE98266BA02}" type="slidenum">
              <a:rPr lang="en-US"/>
              <a:pPr>
                <a:defRPr/>
              </a:pPr>
              <a:t>‹#›</a:t>
            </a:fld>
            <a:endParaRPr lang="en-US"/>
          </a:p>
        </p:txBody>
      </p:sp>
    </p:spTree>
    <p:extLst>
      <p:ext uri="{BB962C8B-B14F-4D97-AF65-F5344CB8AC3E}">
        <p14:creationId xmlns:p14="http://schemas.microsoft.com/office/powerpoint/2010/main" val="201034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784B212-A484-42B3-8046-DB9E0BD5DDB1}"/>
              </a:ext>
            </a:extLst>
          </p:cNvPr>
          <p:cNvSpPr>
            <a:spLocks noGrp="1"/>
          </p:cNvSpPr>
          <p:nvPr>
            <p:ph type="dt" sz="half" idx="10"/>
          </p:nvPr>
        </p:nvSpPr>
        <p:spPr/>
        <p:txBody>
          <a:bodyPr/>
          <a:lstStyle>
            <a:lvl1pPr>
              <a:defRPr/>
            </a:lvl1pPr>
          </a:lstStyle>
          <a:p>
            <a:pPr>
              <a:defRPr/>
            </a:pPr>
            <a:fld id="{37C652C5-CB54-426F-8C2E-F5E23440FD32}" type="datetimeFigureOut">
              <a:rPr lang="en-US"/>
              <a:pPr>
                <a:defRPr/>
              </a:pPr>
              <a:t>10/6/2021</a:t>
            </a:fld>
            <a:endParaRPr lang="en-US"/>
          </a:p>
        </p:txBody>
      </p:sp>
      <p:sp>
        <p:nvSpPr>
          <p:cNvPr id="4" name="Footer Placeholder 4">
            <a:extLst>
              <a:ext uri="{FF2B5EF4-FFF2-40B4-BE49-F238E27FC236}">
                <a16:creationId xmlns:a16="http://schemas.microsoft.com/office/drawing/2014/main" id="{7CF67771-3576-44B6-81C6-CEF1C14C82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FAFC0FA-470E-4805-B074-50B62709A6A5}"/>
              </a:ext>
            </a:extLst>
          </p:cNvPr>
          <p:cNvSpPr>
            <a:spLocks noGrp="1"/>
          </p:cNvSpPr>
          <p:nvPr>
            <p:ph type="sldNum" sz="quarter" idx="12"/>
          </p:nvPr>
        </p:nvSpPr>
        <p:spPr/>
        <p:txBody>
          <a:bodyPr/>
          <a:lstStyle>
            <a:lvl1pPr>
              <a:defRPr/>
            </a:lvl1pPr>
          </a:lstStyle>
          <a:p>
            <a:pPr>
              <a:defRPr/>
            </a:pPr>
            <a:fld id="{F58651DD-CE49-4B97-96B3-435F696C1FA1}" type="slidenum">
              <a:rPr lang="en-US"/>
              <a:pPr>
                <a:defRPr/>
              </a:pPr>
              <a:t>‹#›</a:t>
            </a:fld>
            <a:endParaRPr lang="en-US"/>
          </a:p>
        </p:txBody>
      </p:sp>
    </p:spTree>
    <p:extLst>
      <p:ext uri="{BB962C8B-B14F-4D97-AF65-F5344CB8AC3E}">
        <p14:creationId xmlns:p14="http://schemas.microsoft.com/office/powerpoint/2010/main" val="2466048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FB43BB2-55A1-44B0-A7F8-83635774350E}"/>
              </a:ext>
            </a:extLst>
          </p:cNvPr>
          <p:cNvSpPr>
            <a:spLocks noGrp="1"/>
          </p:cNvSpPr>
          <p:nvPr>
            <p:ph type="dt" sz="half" idx="10"/>
          </p:nvPr>
        </p:nvSpPr>
        <p:spPr/>
        <p:txBody>
          <a:bodyPr/>
          <a:lstStyle>
            <a:lvl1pPr>
              <a:defRPr/>
            </a:lvl1pPr>
          </a:lstStyle>
          <a:p>
            <a:pPr>
              <a:defRPr/>
            </a:pPr>
            <a:fld id="{164AECD6-C0F3-4301-94BC-1FE1A094E216}" type="datetimeFigureOut">
              <a:rPr lang="en-US"/>
              <a:pPr>
                <a:defRPr/>
              </a:pPr>
              <a:t>10/6/2021</a:t>
            </a:fld>
            <a:endParaRPr lang="en-US"/>
          </a:p>
        </p:txBody>
      </p:sp>
      <p:sp>
        <p:nvSpPr>
          <p:cNvPr id="4" name="Footer Placeholder 4">
            <a:extLst>
              <a:ext uri="{FF2B5EF4-FFF2-40B4-BE49-F238E27FC236}">
                <a16:creationId xmlns:a16="http://schemas.microsoft.com/office/drawing/2014/main" id="{1A9967FE-E746-4075-98C9-46EA7AA652A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035240A-7099-4081-8F35-C307495CDC71}"/>
              </a:ext>
            </a:extLst>
          </p:cNvPr>
          <p:cNvSpPr>
            <a:spLocks noGrp="1"/>
          </p:cNvSpPr>
          <p:nvPr>
            <p:ph type="sldNum" sz="quarter" idx="12"/>
          </p:nvPr>
        </p:nvSpPr>
        <p:spPr/>
        <p:txBody>
          <a:bodyPr/>
          <a:lstStyle>
            <a:lvl1pPr>
              <a:defRPr/>
            </a:lvl1pPr>
          </a:lstStyle>
          <a:p>
            <a:pPr>
              <a:defRPr/>
            </a:pPr>
            <a:fld id="{631D74BE-FD92-40FF-8416-EAEF59493305}" type="slidenum">
              <a:rPr lang="en-US"/>
              <a:pPr>
                <a:defRPr/>
              </a:pPr>
              <a:t>‹#›</a:t>
            </a:fld>
            <a:endParaRPr lang="en-US"/>
          </a:p>
        </p:txBody>
      </p:sp>
    </p:spTree>
    <p:extLst>
      <p:ext uri="{BB962C8B-B14F-4D97-AF65-F5344CB8AC3E}">
        <p14:creationId xmlns:p14="http://schemas.microsoft.com/office/powerpoint/2010/main" val="658674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BD9649-A49E-4643-A1E2-1C1CF5B0C8F6}"/>
              </a:ext>
            </a:extLst>
          </p:cNvPr>
          <p:cNvSpPr>
            <a:spLocks noGrp="1"/>
          </p:cNvSpPr>
          <p:nvPr>
            <p:ph type="dt" sz="half" idx="10"/>
          </p:nvPr>
        </p:nvSpPr>
        <p:spPr/>
        <p:txBody>
          <a:bodyPr/>
          <a:lstStyle>
            <a:lvl1pPr>
              <a:defRPr/>
            </a:lvl1pPr>
          </a:lstStyle>
          <a:p>
            <a:pPr>
              <a:defRPr/>
            </a:pPr>
            <a:fld id="{0F81893A-E9B9-4978-A57C-273A98AE0A6E}" type="datetimeFigureOut">
              <a:rPr lang="en-US"/>
              <a:pPr>
                <a:defRPr/>
              </a:pPr>
              <a:t>10/6/2021</a:t>
            </a:fld>
            <a:endParaRPr lang="en-US"/>
          </a:p>
        </p:txBody>
      </p:sp>
      <p:sp>
        <p:nvSpPr>
          <p:cNvPr id="5" name="Footer Placeholder 4">
            <a:extLst>
              <a:ext uri="{FF2B5EF4-FFF2-40B4-BE49-F238E27FC236}">
                <a16:creationId xmlns:a16="http://schemas.microsoft.com/office/drawing/2014/main" id="{481FEC25-DD38-4C76-AB69-587BA8B07A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5FCBE9-BA75-4022-B163-F9C988467348}"/>
              </a:ext>
            </a:extLst>
          </p:cNvPr>
          <p:cNvSpPr>
            <a:spLocks noGrp="1"/>
          </p:cNvSpPr>
          <p:nvPr>
            <p:ph type="sldNum" sz="quarter" idx="12"/>
          </p:nvPr>
        </p:nvSpPr>
        <p:spPr/>
        <p:txBody>
          <a:bodyPr/>
          <a:lstStyle>
            <a:lvl1pPr>
              <a:defRPr/>
            </a:lvl1pPr>
          </a:lstStyle>
          <a:p>
            <a:pPr>
              <a:defRPr/>
            </a:pPr>
            <a:fld id="{C4B9B50D-6669-49E7-875A-E8B2CEF21370}" type="slidenum">
              <a:rPr lang="en-US"/>
              <a:pPr>
                <a:defRPr/>
              </a:pPr>
              <a:t>‹#›</a:t>
            </a:fld>
            <a:endParaRPr lang="en-US"/>
          </a:p>
        </p:txBody>
      </p:sp>
    </p:spTree>
    <p:extLst>
      <p:ext uri="{BB962C8B-B14F-4D97-AF65-F5344CB8AC3E}">
        <p14:creationId xmlns:p14="http://schemas.microsoft.com/office/powerpoint/2010/main" val="3439049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2DD5B-E89D-410E-B6D7-B8E8C2C30A5A}"/>
              </a:ext>
            </a:extLst>
          </p:cNvPr>
          <p:cNvSpPr>
            <a:spLocks noGrp="1"/>
          </p:cNvSpPr>
          <p:nvPr>
            <p:ph type="dt" sz="half" idx="10"/>
          </p:nvPr>
        </p:nvSpPr>
        <p:spPr/>
        <p:txBody>
          <a:bodyPr/>
          <a:lstStyle>
            <a:lvl1pPr>
              <a:defRPr/>
            </a:lvl1pPr>
          </a:lstStyle>
          <a:p>
            <a:pPr>
              <a:defRPr/>
            </a:pPr>
            <a:fld id="{F22449B4-F2E6-45E2-B1BD-494A10CCA504}" type="datetimeFigureOut">
              <a:rPr lang="en-US"/>
              <a:pPr>
                <a:defRPr/>
              </a:pPr>
              <a:t>10/6/2021</a:t>
            </a:fld>
            <a:endParaRPr lang="en-US"/>
          </a:p>
        </p:txBody>
      </p:sp>
      <p:sp>
        <p:nvSpPr>
          <p:cNvPr id="5" name="Footer Placeholder 4">
            <a:extLst>
              <a:ext uri="{FF2B5EF4-FFF2-40B4-BE49-F238E27FC236}">
                <a16:creationId xmlns:a16="http://schemas.microsoft.com/office/drawing/2014/main" id="{BEA9005F-CBA8-438B-A66D-093484D856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8DC5C4-8384-43B9-9FD0-ABA00C35B1CC}"/>
              </a:ext>
            </a:extLst>
          </p:cNvPr>
          <p:cNvSpPr>
            <a:spLocks noGrp="1"/>
          </p:cNvSpPr>
          <p:nvPr>
            <p:ph type="sldNum" sz="quarter" idx="12"/>
          </p:nvPr>
        </p:nvSpPr>
        <p:spPr/>
        <p:txBody>
          <a:bodyPr/>
          <a:lstStyle>
            <a:lvl1pPr>
              <a:defRPr/>
            </a:lvl1pPr>
          </a:lstStyle>
          <a:p>
            <a:pPr>
              <a:defRPr/>
            </a:pPr>
            <a:fld id="{B7D99855-446E-4B54-8677-A3A93EEC80F6}" type="slidenum">
              <a:rPr lang="en-US"/>
              <a:pPr>
                <a:defRPr/>
              </a:pPr>
              <a:t>‹#›</a:t>
            </a:fld>
            <a:endParaRPr lang="en-US"/>
          </a:p>
        </p:txBody>
      </p:sp>
    </p:spTree>
    <p:extLst>
      <p:ext uri="{BB962C8B-B14F-4D97-AF65-F5344CB8AC3E}">
        <p14:creationId xmlns:p14="http://schemas.microsoft.com/office/powerpoint/2010/main" val="144075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B905D-297B-40A5-9587-56819A7AB560}"/>
              </a:ext>
            </a:extLst>
          </p:cNvPr>
          <p:cNvSpPr>
            <a:spLocks noGrp="1"/>
          </p:cNvSpPr>
          <p:nvPr>
            <p:ph type="dt" sz="half" idx="10"/>
          </p:nvPr>
        </p:nvSpPr>
        <p:spPr/>
        <p:txBody>
          <a:bodyPr/>
          <a:lstStyle>
            <a:lvl1pPr>
              <a:defRPr/>
            </a:lvl1pPr>
          </a:lstStyle>
          <a:p>
            <a:pPr>
              <a:defRPr/>
            </a:pPr>
            <a:fld id="{9D228EEA-5DEF-4DA4-9FDF-71965E648264}" type="datetimeFigureOut">
              <a:rPr lang="en-US"/>
              <a:pPr>
                <a:defRPr/>
              </a:pPr>
              <a:t>10/6/2021</a:t>
            </a:fld>
            <a:endParaRPr lang="en-US"/>
          </a:p>
        </p:txBody>
      </p:sp>
      <p:sp>
        <p:nvSpPr>
          <p:cNvPr id="5" name="Footer Placeholder 4">
            <a:extLst>
              <a:ext uri="{FF2B5EF4-FFF2-40B4-BE49-F238E27FC236}">
                <a16:creationId xmlns:a16="http://schemas.microsoft.com/office/drawing/2014/main" id="{8A3AE657-7AB1-4EBA-A668-0A0837B2D395}"/>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E0D56473-BD1F-49EA-B8F8-5013A8EB38A8}"/>
              </a:ext>
            </a:extLst>
          </p:cNvPr>
          <p:cNvSpPr>
            <a:spLocks noGrp="1"/>
          </p:cNvSpPr>
          <p:nvPr>
            <p:ph type="sldNum" sz="quarter" idx="12"/>
          </p:nvPr>
        </p:nvSpPr>
        <p:spPr/>
        <p:txBody>
          <a:bodyPr/>
          <a:lstStyle>
            <a:lvl1pPr>
              <a:defRPr/>
            </a:lvl1pPr>
          </a:lstStyle>
          <a:p>
            <a:pPr>
              <a:defRPr/>
            </a:pPr>
            <a:fld id="{473A9402-896E-4CDD-A436-AB2A66B91B28}" type="slidenum">
              <a:rPr lang="en-US"/>
              <a:pPr>
                <a:defRPr/>
              </a:pPr>
              <a:t>‹#›</a:t>
            </a:fld>
            <a:endParaRPr lang="en-US"/>
          </a:p>
        </p:txBody>
      </p:sp>
    </p:spTree>
    <p:extLst>
      <p:ext uri="{BB962C8B-B14F-4D97-AF65-F5344CB8AC3E}">
        <p14:creationId xmlns:p14="http://schemas.microsoft.com/office/powerpoint/2010/main" val="302067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C5ECF1-3A21-44A0-B12E-FD73E9969F91}"/>
              </a:ext>
            </a:extLst>
          </p:cNvPr>
          <p:cNvSpPr>
            <a:spLocks noGrp="1"/>
          </p:cNvSpPr>
          <p:nvPr>
            <p:ph type="dt" sz="half" idx="10"/>
          </p:nvPr>
        </p:nvSpPr>
        <p:spPr/>
        <p:txBody>
          <a:bodyPr/>
          <a:lstStyle>
            <a:lvl1pPr>
              <a:defRPr/>
            </a:lvl1pPr>
          </a:lstStyle>
          <a:p>
            <a:pPr>
              <a:defRPr/>
            </a:pPr>
            <a:fld id="{8B169064-20A9-48BC-9D87-65BE103408A0}" type="datetimeFigureOut">
              <a:rPr lang="en-US"/>
              <a:pPr>
                <a:defRPr/>
              </a:pPr>
              <a:t>10/6/2021</a:t>
            </a:fld>
            <a:endParaRPr lang="en-US"/>
          </a:p>
        </p:txBody>
      </p:sp>
      <p:sp>
        <p:nvSpPr>
          <p:cNvPr id="5" name="Footer Placeholder 4">
            <a:extLst>
              <a:ext uri="{FF2B5EF4-FFF2-40B4-BE49-F238E27FC236}">
                <a16:creationId xmlns:a16="http://schemas.microsoft.com/office/drawing/2014/main" id="{CE8F05F4-66A8-49C6-B3A7-6751B30455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F30C5E-CF6A-437B-9CCB-6214C5E978B9}"/>
              </a:ext>
            </a:extLst>
          </p:cNvPr>
          <p:cNvSpPr>
            <a:spLocks noGrp="1"/>
          </p:cNvSpPr>
          <p:nvPr>
            <p:ph type="sldNum" sz="quarter" idx="12"/>
          </p:nvPr>
        </p:nvSpPr>
        <p:spPr/>
        <p:txBody>
          <a:bodyPr/>
          <a:lstStyle>
            <a:lvl1pPr>
              <a:defRPr/>
            </a:lvl1pPr>
          </a:lstStyle>
          <a:p>
            <a:pPr>
              <a:defRPr/>
            </a:pPr>
            <a:fld id="{95D9F24B-460D-4040-A5D8-0B9208004C85}" type="slidenum">
              <a:rPr lang="en-US"/>
              <a:pPr>
                <a:defRPr/>
              </a:pPr>
              <a:t>‹#›</a:t>
            </a:fld>
            <a:endParaRPr lang="en-US"/>
          </a:p>
        </p:txBody>
      </p:sp>
    </p:spTree>
    <p:extLst>
      <p:ext uri="{BB962C8B-B14F-4D97-AF65-F5344CB8AC3E}">
        <p14:creationId xmlns:p14="http://schemas.microsoft.com/office/powerpoint/2010/main" val="3842543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A02C640-3D2F-4725-8245-B4E31E4041DC}"/>
              </a:ext>
            </a:extLst>
          </p:cNvPr>
          <p:cNvSpPr>
            <a:spLocks noGrp="1"/>
          </p:cNvSpPr>
          <p:nvPr>
            <p:ph type="dt" sz="half" idx="10"/>
          </p:nvPr>
        </p:nvSpPr>
        <p:spPr/>
        <p:txBody>
          <a:bodyPr/>
          <a:lstStyle>
            <a:lvl1pPr>
              <a:defRPr/>
            </a:lvl1pPr>
          </a:lstStyle>
          <a:p>
            <a:pPr>
              <a:defRPr/>
            </a:pPr>
            <a:fld id="{F6B277CE-0BDD-4298-8A62-B8C2F1925A7F}" type="datetimeFigureOut">
              <a:rPr lang="en-US"/>
              <a:pPr>
                <a:defRPr/>
              </a:pPr>
              <a:t>10/6/2021</a:t>
            </a:fld>
            <a:endParaRPr lang="en-US"/>
          </a:p>
        </p:txBody>
      </p:sp>
      <p:sp>
        <p:nvSpPr>
          <p:cNvPr id="6" name="Footer Placeholder 4">
            <a:extLst>
              <a:ext uri="{FF2B5EF4-FFF2-40B4-BE49-F238E27FC236}">
                <a16:creationId xmlns:a16="http://schemas.microsoft.com/office/drawing/2014/main" id="{4800B03D-B003-4F07-8CC2-B6A7642840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FE3BBD-A695-4561-8684-D1584E5B7D26}"/>
              </a:ext>
            </a:extLst>
          </p:cNvPr>
          <p:cNvSpPr>
            <a:spLocks noGrp="1"/>
          </p:cNvSpPr>
          <p:nvPr>
            <p:ph type="sldNum" sz="quarter" idx="12"/>
          </p:nvPr>
        </p:nvSpPr>
        <p:spPr/>
        <p:txBody>
          <a:bodyPr/>
          <a:lstStyle>
            <a:lvl1pPr>
              <a:defRPr/>
            </a:lvl1pPr>
          </a:lstStyle>
          <a:p>
            <a:pPr>
              <a:defRPr/>
            </a:pPr>
            <a:fld id="{71425A14-071C-4FEA-A7C8-2A9044038E7D}" type="slidenum">
              <a:rPr lang="en-US"/>
              <a:pPr>
                <a:defRPr/>
              </a:pPr>
              <a:t>‹#›</a:t>
            </a:fld>
            <a:endParaRPr lang="en-US"/>
          </a:p>
        </p:txBody>
      </p:sp>
    </p:spTree>
    <p:extLst>
      <p:ext uri="{BB962C8B-B14F-4D97-AF65-F5344CB8AC3E}">
        <p14:creationId xmlns:p14="http://schemas.microsoft.com/office/powerpoint/2010/main" val="3797682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950F73-C46C-4656-924B-EEC51F6119D2}"/>
              </a:ext>
            </a:extLst>
          </p:cNvPr>
          <p:cNvSpPr>
            <a:spLocks noGrp="1"/>
          </p:cNvSpPr>
          <p:nvPr>
            <p:ph type="dt" sz="half" idx="10"/>
          </p:nvPr>
        </p:nvSpPr>
        <p:spPr/>
        <p:txBody>
          <a:bodyPr/>
          <a:lstStyle>
            <a:lvl1pPr>
              <a:defRPr/>
            </a:lvl1pPr>
          </a:lstStyle>
          <a:p>
            <a:pPr>
              <a:defRPr/>
            </a:pPr>
            <a:fld id="{4AF78E78-81A0-4D5A-8D6E-73C0CF8E63E8}" type="datetimeFigureOut">
              <a:rPr lang="en-US"/>
              <a:pPr>
                <a:defRPr/>
              </a:pPr>
              <a:t>10/6/2021</a:t>
            </a:fld>
            <a:endParaRPr lang="en-US"/>
          </a:p>
        </p:txBody>
      </p:sp>
      <p:sp>
        <p:nvSpPr>
          <p:cNvPr id="8" name="Footer Placeholder 4">
            <a:extLst>
              <a:ext uri="{FF2B5EF4-FFF2-40B4-BE49-F238E27FC236}">
                <a16:creationId xmlns:a16="http://schemas.microsoft.com/office/drawing/2014/main" id="{D23A7165-6D38-4EAD-BB80-567E643560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AAFB201-1B71-4A70-88FC-4D0B92106596}"/>
              </a:ext>
            </a:extLst>
          </p:cNvPr>
          <p:cNvSpPr>
            <a:spLocks noGrp="1"/>
          </p:cNvSpPr>
          <p:nvPr>
            <p:ph type="sldNum" sz="quarter" idx="12"/>
          </p:nvPr>
        </p:nvSpPr>
        <p:spPr/>
        <p:txBody>
          <a:bodyPr/>
          <a:lstStyle>
            <a:lvl1pPr>
              <a:defRPr/>
            </a:lvl1pPr>
          </a:lstStyle>
          <a:p>
            <a:pPr>
              <a:defRPr/>
            </a:pPr>
            <a:fld id="{43D09566-82B5-4FB3-B6D8-722D6BFEBF4F}" type="slidenum">
              <a:rPr lang="en-US"/>
              <a:pPr>
                <a:defRPr/>
              </a:pPr>
              <a:t>‹#›</a:t>
            </a:fld>
            <a:endParaRPr lang="en-US"/>
          </a:p>
        </p:txBody>
      </p:sp>
    </p:spTree>
    <p:extLst>
      <p:ext uri="{BB962C8B-B14F-4D97-AF65-F5344CB8AC3E}">
        <p14:creationId xmlns:p14="http://schemas.microsoft.com/office/powerpoint/2010/main" val="1883981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6D20FC-2725-48FC-8FD3-B5A5EBC613FA}"/>
              </a:ext>
            </a:extLst>
          </p:cNvPr>
          <p:cNvSpPr>
            <a:spLocks noGrp="1"/>
          </p:cNvSpPr>
          <p:nvPr>
            <p:ph type="dt" sz="half" idx="10"/>
          </p:nvPr>
        </p:nvSpPr>
        <p:spPr/>
        <p:txBody>
          <a:bodyPr/>
          <a:lstStyle>
            <a:lvl1pPr>
              <a:defRPr/>
            </a:lvl1pPr>
          </a:lstStyle>
          <a:p>
            <a:pPr>
              <a:defRPr/>
            </a:pPr>
            <a:fld id="{76B67F13-48C2-4AD1-8D08-C092293592CB}" type="datetimeFigureOut">
              <a:rPr lang="en-US"/>
              <a:pPr>
                <a:defRPr/>
              </a:pPr>
              <a:t>10/6/2021</a:t>
            </a:fld>
            <a:endParaRPr lang="en-US"/>
          </a:p>
        </p:txBody>
      </p:sp>
      <p:sp>
        <p:nvSpPr>
          <p:cNvPr id="4" name="Footer Placeholder 4">
            <a:extLst>
              <a:ext uri="{FF2B5EF4-FFF2-40B4-BE49-F238E27FC236}">
                <a16:creationId xmlns:a16="http://schemas.microsoft.com/office/drawing/2014/main" id="{6E1178F7-FBC8-4FD5-8798-0B0B42D94D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EDD8694-E4C8-4254-AE3C-C35B61AFC5D7}"/>
              </a:ext>
            </a:extLst>
          </p:cNvPr>
          <p:cNvSpPr>
            <a:spLocks noGrp="1"/>
          </p:cNvSpPr>
          <p:nvPr>
            <p:ph type="sldNum" sz="quarter" idx="12"/>
          </p:nvPr>
        </p:nvSpPr>
        <p:spPr/>
        <p:txBody>
          <a:bodyPr/>
          <a:lstStyle>
            <a:lvl1pPr>
              <a:defRPr/>
            </a:lvl1pPr>
          </a:lstStyle>
          <a:p>
            <a:pPr>
              <a:defRPr/>
            </a:pPr>
            <a:fld id="{443A64E9-1FE2-4561-BFF4-2C0AA2214684}" type="slidenum">
              <a:rPr lang="en-US"/>
              <a:pPr>
                <a:defRPr/>
              </a:pPr>
              <a:t>‹#›</a:t>
            </a:fld>
            <a:endParaRPr lang="en-US"/>
          </a:p>
        </p:txBody>
      </p:sp>
    </p:spTree>
    <p:extLst>
      <p:ext uri="{BB962C8B-B14F-4D97-AF65-F5344CB8AC3E}">
        <p14:creationId xmlns:p14="http://schemas.microsoft.com/office/powerpoint/2010/main" val="1447109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D7E130-A593-49F9-844C-AC925211B0FE}"/>
              </a:ext>
            </a:extLst>
          </p:cNvPr>
          <p:cNvSpPr>
            <a:spLocks noGrp="1"/>
          </p:cNvSpPr>
          <p:nvPr>
            <p:ph type="dt" sz="half" idx="10"/>
          </p:nvPr>
        </p:nvSpPr>
        <p:spPr/>
        <p:txBody>
          <a:bodyPr/>
          <a:lstStyle>
            <a:lvl1pPr>
              <a:defRPr/>
            </a:lvl1pPr>
          </a:lstStyle>
          <a:p>
            <a:pPr>
              <a:defRPr/>
            </a:pPr>
            <a:fld id="{2719C4A9-1BBD-4829-AABE-6A26611B0ED6}" type="datetimeFigureOut">
              <a:rPr lang="en-US"/>
              <a:pPr>
                <a:defRPr/>
              </a:pPr>
              <a:t>10/6/2021</a:t>
            </a:fld>
            <a:endParaRPr lang="en-US"/>
          </a:p>
        </p:txBody>
      </p:sp>
      <p:sp>
        <p:nvSpPr>
          <p:cNvPr id="3" name="Footer Placeholder 4">
            <a:extLst>
              <a:ext uri="{FF2B5EF4-FFF2-40B4-BE49-F238E27FC236}">
                <a16:creationId xmlns:a16="http://schemas.microsoft.com/office/drawing/2014/main" id="{C50A392C-F323-4831-9989-453B60B8FAD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DD16607-75E7-4B93-BED5-D257C417D317}"/>
              </a:ext>
            </a:extLst>
          </p:cNvPr>
          <p:cNvSpPr>
            <a:spLocks noGrp="1"/>
          </p:cNvSpPr>
          <p:nvPr>
            <p:ph type="sldNum" sz="quarter" idx="12"/>
          </p:nvPr>
        </p:nvSpPr>
        <p:spPr/>
        <p:txBody>
          <a:bodyPr/>
          <a:lstStyle>
            <a:lvl1pPr>
              <a:defRPr/>
            </a:lvl1pPr>
          </a:lstStyle>
          <a:p>
            <a:pPr>
              <a:defRPr/>
            </a:pPr>
            <a:fld id="{31B8B2E7-7E88-4F48-AB00-6DEBF007E022}" type="slidenum">
              <a:rPr lang="en-US"/>
              <a:pPr>
                <a:defRPr/>
              </a:pPr>
              <a:t>‹#›</a:t>
            </a:fld>
            <a:endParaRPr lang="en-US"/>
          </a:p>
        </p:txBody>
      </p:sp>
    </p:spTree>
    <p:extLst>
      <p:ext uri="{BB962C8B-B14F-4D97-AF65-F5344CB8AC3E}">
        <p14:creationId xmlns:p14="http://schemas.microsoft.com/office/powerpoint/2010/main" val="1126844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1C659D2-12F7-48C5-9B68-87C067D7AB76}"/>
              </a:ext>
            </a:extLst>
          </p:cNvPr>
          <p:cNvSpPr>
            <a:spLocks noGrp="1"/>
          </p:cNvSpPr>
          <p:nvPr>
            <p:ph type="dt" sz="half" idx="10"/>
          </p:nvPr>
        </p:nvSpPr>
        <p:spPr/>
        <p:txBody>
          <a:bodyPr/>
          <a:lstStyle>
            <a:lvl1pPr>
              <a:defRPr/>
            </a:lvl1pPr>
          </a:lstStyle>
          <a:p>
            <a:pPr>
              <a:defRPr/>
            </a:pPr>
            <a:fld id="{C3102606-1A3D-4044-9E21-C28B45B3A52D}" type="datetimeFigureOut">
              <a:rPr lang="en-US"/>
              <a:pPr>
                <a:defRPr/>
              </a:pPr>
              <a:t>10/6/2021</a:t>
            </a:fld>
            <a:endParaRPr lang="en-US"/>
          </a:p>
        </p:txBody>
      </p:sp>
      <p:sp>
        <p:nvSpPr>
          <p:cNvPr id="6" name="Footer Placeholder 4">
            <a:extLst>
              <a:ext uri="{FF2B5EF4-FFF2-40B4-BE49-F238E27FC236}">
                <a16:creationId xmlns:a16="http://schemas.microsoft.com/office/drawing/2014/main" id="{E841FAF3-D8AB-49E0-BBF9-9908D2D47F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80E93C-63C7-4A90-B838-B2EFAE39C52D}"/>
              </a:ext>
            </a:extLst>
          </p:cNvPr>
          <p:cNvSpPr>
            <a:spLocks noGrp="1"/>
          </p:cNvSpPr>
          <p:nvPr>
            <p:ph type="sldNum" sz="quarter" idx="12"/>
          </p:nvPr>
        </p:nvSpPr>
        <p:spPr/>
        <p:txBody>
          <a:bodyPr/>
          <a:lstStyle>
            <a:lvl1pPr>
              <a:defRPr/>
            </a:lvl1pPr>
          </a:lstStyle>
          <a:p>
            <a:pPr>
              <a:defRPr/>
            </a:pPr>
            <a:fld id="{7F68D6B4-4EEE-4035-8FB6-E69198EF4AFD}" type="slidenum">
              <a:rPr lang="en-US"/>
              <a:pPr>
                <a:defRPr/>
              </a:pPr>
              <a:t>‹#›</a:t>
            </a:fld>
            <a:endParaRPr lang="en-US"/>
          </a:p>
        </p:txBody>
      </p:sp>
    </p:spTree>
    <p:extLst>
      <p:ext uri="{BB962C8B-B14F-4D97-AF65-F5344CB8AC3E}">
        <p14:creationId xmlns:p14="http://schemas.microsoft.com/office/powerpoint/2010/main" val="165805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15CB140-FB3E-4330-A180-87AD973ED4B0}"/>
              </a:ext>
            </a:extLst>
          </p:cNvPr>
          <p:cNvSpPr>
            <a:spLocks noGrp="1"/>
          </p:cNvSpPr>
          <p:nvPr>
            <p:ph type="dt" sz="half" idx="10"/>
          </p:nvPr>
        </p:nvSpPr>
        <p:spPr/>
        <p:txBody>
          <a:bodyPr/>
          <a:lstStyle>
            <a:lvl1pPr>
              <a:defRPr/>
            </a:lvl1pPr>
          </a:lstStyle>
          <a:p>
            <a:pPr>
              <a:defRPr/>
            </a:pPr>
            <a:fld id="{D125FD18-6A80-4DA9-AE78-676A5863ADD0}" type="datetimeFigureOut">
              <a:rPr lang="en-US"/>
              <a:pPr>
                <a:defRPr/>
              </a:pPr>
              <a:t>10/6/2021</a:t>
            </a:fld>
            <a:endParaRPr lang="en-US"/>
          </a:p>
        </p:txBody>
      </p:sp>
      <p:sp>
        <p:nvSpPr>
          <p:cNvPr id="6" name="Footer Placeholder 4">
            <a:extLst>
              <a:ext uri="{FF2B5EF4-FFF2-40B4-BE49-F238E27FC236}">
                <a16:creationId xmlns:a16="http://schemas.microsoft.com/office/drawing/2014/main" id="{8B5C096D-FE4B-4D12-B7AC-04A1B4906A4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73C9A3-100F-4D6D-8555-949DD9DA29FC}"/>
              </a:ext>
            </a:extLst>
          </p:cNvPr>
          <p:cNvSpPr>
            <a:spLocks noGrp="1"/>
          </p:cNvSpPr>
          <p:nvPr>
            <p:ph type="sldNum" sz="quarter" idx="12"/>
          </p:nvPr>
        </p:nvSpPr>
        <p:spPr/>
        <p:txBody>
          <a:bodyPr/>
          <a:lstStyle>
            <a:lvl1pPr>
              <a:defRPr/>
            </a:lvl1pPr>
          </a:lstStyle>
          <a:p>
            <a:pPr>
              <a:defRPr/>
            </a:pPr>
            <a:fld id="{703CF5C4-1E6E-44E9-AC0D-1E2113782C44}" type="slidenum">
              <a:rPr lang="en-US"/>
              <a:pPr>
                <a:defRPr/>
              </a:pPr>
              <a:t>‹#›</a:t>
            </a:fld>
            <a:endParaRPr lang="en-US"/>
          </a:p>
        </p:txBody>
      </p:sp>
    </p:spTree>
    <p:extLst>
      <p:ext uri="{BB962C8B-B14F-4D97-AF65-F5344CB8AC3E}">
        <p14:creationId xmlns:p14="http://schemas.microsoft.com/office/powerpoint/2010/main" val="916373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2100F-D6B7-4A62-8691-CD22F066C28C}"/>
              </a:ext>
            </a:extLst>
          </p:cNvPr>
          <p:cNvSpPr>
            <a:spLocks noGrp="1"/>
          </p:cNvSpPr>
          <p:nvPr>
            <p:ph type="dt" sz="half" idx="10"/>
          </p:nvPr>
        </p:nvSpPr>
        <p:spPr/>
        <p:txBody>
          <a:bodyPr/>
          <a:lstStyle>
            <a:lvl1pPr>
              <a:defRPr/>
            </a:lvl1pPr>
          </a:lstStyle>
          <a:p>
            <a:pPr>
              <a:defRPr/>
            </a:pPr>
            <a:fld id="{72C354AE-1A48-46EC-B444-A83808280E0E}" type="datetimeFigureOut">
              <a:rPr lang="en-US"/>
              <a:pPr>
                <a:defRPr/>
              </a:pPr>
              <a:t>10/6/2021</a:t>
            </a:fld>
            <a:endParaRPr lang="en-US"/>
          </a:p>
        </p:txBody>
      </p:sp>
      <p:sp>
        <p:nvSpPr>
          <p:cNvPr id="5" name="Footer Placeholder 4">
            <a:extLst>
              <a:ext uri="{FF2B5EF4-FFF2-40B4-BE49-F238E27FC236}">
                <a16:creationId xmlns:a16="http://schemas.microsoft.com/office/drawing/2014/main" id="{9CCD370F-CF4F-4B52-AD93-D87BBBFA05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DDADB0-6C94-4971-9F71-A8EAE0A2898F}"/>
              </a:ext>
            </a:extLst>
          </p:cNvPr>
          <p:cNvSpPr>
            <a:spLocks noGrp="1"/>
          </p:cNvSpPr>
          <p:nvPr>
            <p:ph type="sldNum" sz="quarter" idx="12"/>
          </p:nvPr>
        </p:nvSpPr>
        <p:spPr/>
        <p:txBody>
          <a:bodyPr/>
          <a:lstStyle>
            <a:lvl1pPr>
              <a:defRPr/>
            </a:lvl1pPr>
          </a:lstStyle>
          <a:p>
            <a:pPr>
              <a:defRPr/>
            </a:pPr>
            <a:fld id="{3C33C8C1-FB3C-42C2-86F4-49B4A9421498}" type="slidenum">
              <a:rPr lang="en-US"/>
              <a:pPr>
                <a:defRPr/>
              </a:pPr>
              <a:t>‹#›</a:t>
            </a:fld>
            <a:endParaRPr lang="en-US"/>
          </a:p>
        </p:txBody>
      </p:sp>
    </p:spTree>
    <p:extLst>
      <p:ext uri="{BB962C8B-B14F-4D97-AF65-F5344CB8AC3E}">
        <p14:creationId xmlns:p14="http://schemas.microsoft.com/office/powerpoint/2010/main" val="4234377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A0E9F-4310-46F5-B9C7-B35FD39C8CC3}"/>
              </a:ext>
            </a:extLst>
          </p:cNvPr>
          <p:cNvSpPr>
            <a:spLocks noGrp="1"/>
          </p:cNvSpPr>
          <p:nvPr>
            <p:ph type="dt" sz="half" idx="10"/>
          </p:nvPr>
        </p:nvSpPr>
        <p:spPr/>
        <p:txBody>
          <a:bodyPr/>
          <a:lstStyle>
            <a:lvl1pPr>
              <a:defRPr/>
            </a:lvl1pPr>
          </a:lstStyle>
          <a:p>
            <a:pPr>
              <a:defRPr/>
            </a:pPr>
            <a:fld id="{2942184C-926D-42F7-9136-0CECC0387DA4}" type="datetimeFigureOut">
              <a:rPr lang="en-US"/>
              <a:pPr>
                <a:defRPr/>
              </a:pPr>
              <a:t>10/6/2021</a:t>
            </a:fld>
            <a:endParaRPr lang="en-US"/>
          </a:p>
        </p:txBody>
      </p:sp>
      <p:sp>
        <p:nvSpPr>
          <p:cNvPr id="5" name="Footer Placeholder 4">
            <a:extLst>
              <a:ext uri="{FF2B5EF4-FFF2-40B4-BE49-F238E27FC236}">
                <a16:creationId xmlns:a16="http://schemas.microsoft.com/office/drawing/2014/main" id="{1A907428-87A5-4478-BE57-265AF49013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2DCF8C-80E4-4714-AFAA-FCC82EBFC6CE}"/>
              </a:ext>
            </a:extLst>
          </p:cNvPr>
          <p:cNvSpPr>
            <a:spLocks noGrp="1"/>
          </p:cNvSpPr>
          <p:nvPr>
            <p:ph type="sldNum" sz="quarter" idx="12"/>
          </p:nvPr>
        </p:nvSpPr>
        <p:spPr/>
        <p:txBody>
          <a:bodyPr/>
          <a:lstStyle>
            <a:lvl1pPr>
              <a:defRPr/>
            </a:lvl1pPr>
          </a:lstStyle>
          <a:p>
            <a:pPr>
              <a:defRPr/>
            </a:pPr>
            <a:fld id="{065F0EB8-3C93-44DD-8BA2-9D932386B925}" type="slidenum">
              <a:rPr lang="en-US"/>
              <a:pPr>
                <a:defRPr/>
              </a:pPr>
              <a:t>‹#›</a:t>
            </a:fld>
            <a:endParaRPr lang="en-US"/>
          </a:p>
        </p:txBody>
      </p:sp>
    </p:spTree>
    <p:extLst>
      <p:ext uri="{BB962C8B-B14F-4D97-AF65-F5344CB8AC3E}">
        <p14:creationId xmlns:p14="http://schemas.microsoft.com/office/powerpoint/2010/main" val="3213722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BFFD79-6E24-4C2F-92A9-BEB822DB9CAD}"/>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A1A988-BEFE-4109-A228-C2C7A9B48C69}"/>
              </a:ext>
            </a:extLst>
          </p:cNvPr>
          <p:cNvSpPr>
            <a:spLocks noGrp="1"/>
          </p:cNvSpPr>
          <p:nvPr>
            <p:ph type="dt" sz="half" idx="10"/>
          </p:nvPr>
        </p:nvSpPr>
        <p:spPr/>
        <p:txBody>
          <a:bodyPr/>
          <a:lstStyle>
            <a:lvl1pPr>
              <a:defRPr/>
            </a:lvl1pPr>
          </a:lstStyle>
          <a:p>
            <a:pPr>
              <a:defRPr/>
            </a:pPr>
            <a:fld id="{883E4670-1CA6-46AE-BFA8-2C44BE05A21D}" type="datetimeFigureOut">
              <a:rPr lang="en-US"/>
              <a:pPr>
                <a:defRPr/>
              </a:pPr>
              <a:t>10/6/2021</a:t>
            </a:fld>
            <a:endParaRPr lang="en-US"/>
          </a:p>
        </p:txBody>
      </p:sp>
      <p:sp>
        <p:nvSpPr>
          <p:cNvPr id="6" name="Footer Placeholder 4">
            <a:extLst>
              <a:ext uri="{FF2B5EF4-FFF2-40B4-BE49-F238E27FC236}">
                <a16:creationId xmlns:a16="http://schemas.microsoft.com/office/drawing/2014/main" id="{489178DB-BD09-4778-99FA-504ECF1BA7DB}"/>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8D62926-8A01-4AC8-9759-870AA18D61BF}"/>
              </a:ext>
            </a:extLst>
          </p:cNvPr>
          <p:cNvSpPr>
            <a:spLocks noGrp="1"/>
          </p:cNvSpPr>
          <p:nvPr>
            <p:ph type="sldNum" sz="quarter" idx="12"/>
          </p:nvPr>
        </p:nvSpPr>
        <p:spPr/>
        <p:txBody>
          <a:bodyPr/>
          <a:lstStyle>
            <a:lvl1pPr>
              <a:defRPr/>
            </a:lvl1pPr>
          </a:lstStyle>
          <a:p>
            <a:pPr>
              <a:defRPr/>
            </a:pPr>
            <a:fld id="{B3669A5C-16F1-4BF9-B10C-01868A7A27AE}" type="slidenum">
              <a:rPr lang="en-US"/>
              <a:pPr>
                <a:defRPr/>
              </a:pPr>
              <a:t>‹#›</a:t>
            </a:fld>
            <a:endParaRPr lang="en-US"/>
          </a:p>
        </p:txBody>
      </p:sp>
    </p:spTree>
    <p:extLst>
      <p:ext uri="{BB962C8B-B14F-4D97-AF65-F5344CB8AC3E}">
        <p14:creationId xmlns:p14="http://schemas.microsoft.com/office/powerpoint/2010/main" val="871637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ule Chang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0DAB22-F7EF-40EA-9288-D8FC06FCA241}"/>
              </a:ext>
            </a:extLst>
          </p:cNvPr>
          <p:cNvSpPr txBox="1">
            <a:spLocks noChangeArrowheads="1"/>
          </p:cNvSpPr>
          <p:nvPr userDrawn="1"/>
        </p:nvSpPr>
        <p:spPr bwMode="auto">
          <a:xfrm>
            <a:off x="9218613" y="6478588"/>
            <a:ext cx="2794000" cy="215900"/>
          </a:xfrm>
          <a:prstGeom prst="rect">
            <a:avLst/>
          </a:prstGeom>
          <a:noFill/>
          <a:ln>
            <a:noFill/>
          </a:ln>
        </p:spPr>
        <p:txBody>
          <a:bodyPr anchor="ctr">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800" dirty="0">
                <a:solidFill>
                  <a:srgbClr val="FFFFFF"/>
                </a:solidFill>
              </a:rPr>
              <a:t>© REFEREE ENTERPISES INC. 2012</a:t>
            </a:r>
          </a:p>
        </p:txBody>
      </p:sp>
      <p:sp>
        <p:nvSpPr>
          <p:cNvPr id="2" name="Title 1"/>
          <p:cNvSpPr>
            <a:spLocks noGrp="1"/>
          </p:cNvSpPr>
          <p:nvPr>
            <p:ph type="ctrTitle"/>
          </p:nvPr>
        </p:nvSpPr>
        <p:spPr>
          <a:xfrm>
            <a:off x="2338367" y="170825"/>
            <a:ext cx="9317907" cy="1574545"/>
          </a:xfrm>
          <a:prstGeom prst="rect">
            <a:avLst/>
          </a:prstGeom>
        </p:spPr>
        <p:txBody>
          <a:bodyPr anchor="t"/>
          <a:lstStyle>
            <a:lvl1pPr>
              <a:defRPr sz="3200" b="1">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2327000" y="4413720"/>
            <a:ext cx="9317907" cy="1752600"/>
          </a:xfrm>
          <a:prstGeom prst="rect">
            <a:avLst/>
          </a:prstGeom>
        </p:spPr>
        <p:txBody>
          <a:bodyPr anchor="b"/>
          <a:lstStyle>
            <a:lvl1pPr marL="0" indent="0" algn="l">
              <a:buNone/>
              <a:defRPr sz="20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2326217" y="1839913"/>
            <a:ext cx="4569883" cy="2462212"/>
          </a:xfrm>
          <a:prstGeom prst="rect">
            <a:avLst/>
          </a:prstGeom>
          <a:solidFill>
            <a:srgbClr val="FFFFFF"/>
          </a:solidFill>
          <a:ln>
            <a:solidFill>
              <a:srgbClr val="000000"/>
            </a:solidFill>
          </a:ln>
        </p:spPr>
        <p:txBody>
          <a:bodyPr/>
          <a:lstStyle/>
          <a:p>
            <a:pPr lvl="0"/>
            <a:endParaRPr lang="en-US" noProof="0" dirty="0"/>
          </a:p>
        </p:txBody>
      </p:sp>
      <p:sp>
        <p:nvSpPr>
          <p:cNvPr id="7" name="Picture Placeholder 4"/>
          <p:cNvSpPr>
            <a:spLocks noGrp="1"/>
          </p:cNvSpPr>
          <p:nvPr>
            <p:ph type="pic" sz="quarter" idx="11"/>
          </p:nvPr>
        </p:nvSpPr>
        <p:spPr>
          <a:xfrm>
            <a:off x="7096653" y="1839913"/>
            <a:ext cx="4569883" cy="2462212"/>
          </a:xfrm>
          <a:prstGeom prst="rect">
            <a:avLst/>
          </a:prstGeom>
          <a:solidFill>
            <a:srgbClr val="FFFFFF"/>
          </a:solidFill>
          <a:ln>
            <a:solidFill>
              <a:srgbClr val="000000"/>
            </a:solidFill>
          </a:ln>
        </p:spPr>
        <p:txBody>
          <a:bodyPr/>
          <a:lstStyle/>
          <a:p>
            <a:pPr lvl="0"/>
            <a:endParaRPr lang="en-US" noProof="0" dirty="0"/>
          </a:p>
        </p:txBody>
      </p:sp>
    </p:spTree>
    <p:extLst>
      <p:ext uri="{BB962C8B-B14F-4D97-AF65-F5344CB8AC3E}">
        <p14:creationId xmlns:p14="http://schemas.microsoft.com/office/powerpoint/2010/main" val="120867849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02B9CD-54A1-421A-AA86-67A2B4B196E5}"/>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95A10F3A-0CFE-4D5C-BD13-38BF1FDC6963}"/>
              </a:ext>
            </a:extLst>
          </p:cNvPr>
          <p:cNvSpPr/>
          <p:nvPr userDrawn="1"/>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9" descr="A close up of a sign&#10;&#10;Description automatically generated">
            <a:extLst>
              <a:ext uri="{FF2B5EF4-FFF2-40B4-BE49-F238E27FC236}">
                <a16:creationId xmlns:a16="http://schemas.microsoft.com/office/drawing/2014/main" id="{81EDF13D-3F44-48B1-BAA3-A104A0A05B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295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50F26B-A4A3-4974-BF61-CA2507EE0CBB}" type="datetimeFigureOut">
              <a:rPr lang="en-US" smtClean="0"/>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5540B6-DDC9-45EF-8557-1D5BF9766CB9}" type="slidenum">
              <a:rPr lang="en-US" smtClean="0"/>
              <a:t>‹#›</a:t>
            </a:fld>
            <a:endParaRPr lang="en-US" dirty="0"/>
          </a:p>
        </p:txBody>
      </p:sp>
    </p:spTree>
    <p:extLst>
      <p:ext uri="{BB962C8B-B14F-4D97-AF65-F5344CB8AC3E}">
        <p14:creationId xmlns:p14="http://schemas.microsoft.com/office/powerpoint/2010/main" val="2034728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extBox 9">
            <a:extLst>
              <a:ext uri="{FF2B5EF4-FFF2-40B4-BE49-F238E27FC236}">
                <a16:creationId xmlns:a16="http://schemas.microsoft.com/office/drawing/2014/main" id="{6B30D352-4FF1-4F2B-A534-5013AB01EE94}"/>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a:solidFill>
                  <a:srgbClr val="00205B"/>
                </a:solidFill>
                <a:latin typeface="+mn-lt"/>
                <a:cs typeface="Arial" charset="0"/>
              </a:rPr>
              <a:t>National Federation of State </a:t>
            </a:r>
          </a:p>
          <a:p>
            <a:pPr algn="ctr">
              <a:defRPr/>
            </a:pPr>
            <a:r>
              <a:rPr lang="en-US" sz="1100">
                <a:solidFill>
                  <a:srgbClr val="00205B"/>
                </a:solidFill>
                <a:latin typeface="+mn-lt"/>
                <a:cs typeface="Arial" charset="0"/>
              </a:rPr>
              <a:t>High School Associations</a:t>
            </a:r>
          </a:p>
        </p:txBody>
      </p:sp>
      <p:pic>
        <p:nvPicPr>
          <p:cNvPr id="11" name="Picture 10" descr="A picture containing drawing&#10;&#10;Description automatically generated">
            <a:extLst>
              <a:ext uri="{FF2B5EF4-FFF2-40B4-BE49-F238E27FC236}">
                <a16:creationId xmlns:a16="http://schemas.microsoft.com/office/drawing/2014/main" id="{0E5F467F-BC91-4102-AE22-9BE5BD5910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35307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0" name="Picture 9" descr="A collage of a person playing basketball&#10;&#10;Description automatically generated with low confidence">
            <a:extLst>
              <a:ext uri="{FF2B5EF4-FFF2-40B4-BE49-F238E27FC236}">
                <a16:creationId xmlns:a16="http://schemas.microsoft.com/office/drawing/2014/main" id="{06403706-143A-4EF3-AB40-6128119A8F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223"/>
          <a:stretch/>
        </p:blipFill>
        <p:spPr>
          <a:xfrm>
            <a:off x="0" y="0"/>
            <a:ext cx="12192000" cy="441642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Box 10">
            <a:extLst>
              <a:ext uri="{FF2B5EF4-FFF2-40B4-BE49-F238E27FC236}">
                <a16:creationId xmlns:a16="http://schemas.microsoft.com/office/drawing/2014/main" id="{A7B6A340-5B63-4198-B5A6-F9CB588562E5}"/>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a:solidFill>
                  <a:srgbClr val="00205B"/>
                </a:solidFill>
                <a:latin typeface="+mn-lt"/>
                <a:cs typeface="Arial" charset="0"/>
              </a:rPr>
              <a:t>National Federation of State </a:t>
            </a:r>
          </a:p>
          <a:p>
            <a:pPr algn="ctr">
              <a:defRPr/>
            </a:pPr>
            <a:r>
              <a:rPr lang="en-US" sz="1100">
                <a:solidFill>
                  <a:srgbClr val="00205B"/>
                </a:solidFill>
                <a:latin typeface="+mn-lt"/>
                <a:cs typeface="Arial" charset="0"/>
              </a:rPr>
              <a:t>High School Associations</a:t>
            </a:r>
          </a:p>
        </p:txBody>
      </p:sp>
      <p:pic>
        <p:nvPicPr>
          <p:cNvPr id="12" name="Picture 11" descr="A picture containing drawing&#10;&#10;Description automatically generated">
            <a:extLst>
              <a:ext uri="{FF2B5EF4-FFF2-40B4-BE49-F238E27FC236}">
                <a16:creationId xmlns:a16="http://schemas.microsoft.com/office/drawing/2014/main" id="{9602F258-C5CC-4636-A84D-20934B007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2910024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10/6/2021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a:p>
        </p:txBody>
      </p:sp>
    </p:spTree>
    <p:extLst>
      <p:ext uri="{BB962C8B-B14F-4D97-AF65-F5344CB8AC3E}">
        <p14:creationId xmlns:p14="http://schemas.microsoft.com/office/powerpoint/2010/main" val="3382384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a:p>
        </p:txBody>
      </p:sp>
    </p:spTree>
    <p:extLst>
      <p:ext uri="{BB962C8B-B14F-4D97-AF65-F5344CB8AC3E}">
        <p14:creationId xmlns:p14="http://schemas.microsoft.com/office/powerpoint/2010/main" val="4290304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a:p>
        </p:txBody>
      </p:sp>
    </p:spTree>
    <p:extLst>
      <p:ext uri="{BB962C8B-B14F-4D97-AF65-F5344CB8AC3E}">
        <p14:creationId xmlns:p14="http://schemas.microsoft.com/office/powerpoint/2010/main" val="4030214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a:p>
        </p:txBody>
      </p:sp>
    </p:spTree>
    <p:extLst>
      <p:ext uri="{BB962C8B-B14F-4D97-AF65-F5344CB8AC3E}">
        <p14:creationId xmlns:p14="http://schemas.microsoft.com/office/powerpoint/2010/main" val="186166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CE3E83-77FE-4A8F-99C0-D5F30A7E1E9C}"/>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63139D6-F5EC-4D8E-82C3-CDE04FDBD388}"/>
              </a:ext>
            </a:extLst>
          </p:cNvPr>
          <p:cNvSpPr>
            <a:spLocks noGrp="1"/>
          </p:cNvSpPr>
          <p:nvPr>
            <p:ph type="dt" sz="half" idx="10"/>
          </p:nvPr>
        </p:nvSpPr>
        <p:spPr/>
        <p:txBody>
          <a:bodyPr/>
          <a:lstStyle>
            <a:lvl1pPr>
              <a:defRPr/>
            </a:lvl1pPr>
          </a:lstStyle>
          <a:p>
            <a:pPr>
              <a:defRPr/>
            </a:pPr>
            <a:fld id="{5F9D29DD-0A25-450B-925F-FD9A33CD3D4B}" type="datetimeFigureOut">
              <a:rPr lang="en-US"/>
              <a:pPr>
                <a:defRPr/>
              </a:pPr>
              <a:t>10/6/2021</a:t>
            </a:fld>
            <a:endParaRPr lang="en-US"/>
          </a:p>
        </p:txBody>
      </p:sp>
      <p:sp>
        <p:nvSpPr>
          <p:cNvPr id="6" name="Footer Placeholder 4">
            <a:extLst>
              <a:ext uri="{FF2B5EF4-FFF2-40B4-BE49-F238E27FC236}">
                <a16:creationId xmlns:a16="http://schemas.microsoft.com/office/drawing/2014/main" id="{FE9B8B36-8D47-4244-9531-043C465C3EF7}"/>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8E2EBFE-72B5-4B89-8295-7327C5025D7F}"/>
              </a:ext>
            </a:extLst>
          </p:cNvPr>
          <p:cNvSpPr>
            <a:spLocks noGrp="1"/>
          </p:cNvSpPr>
          <p:nvPr>
            <p:ph type="sldNum" sz="quarter" idx="12"/>
          </p:nvPr>
        </p:nvSpPr>
        <p:spPr/>
        <p:txBody>
          <a:bodyPr/>
          <a:lstStyle>
            <a:lvl1pPr>
              <a:defRPr/>
            </a:lvl1pPr>
          </a:lstStyle>
          <a:p>
            <a:pPr>
              <a:defRPr/>
            </a:pPr>
            <a:fld id="{B02E5F9A-90CB-49BC-B1C4-BA95273658BD}" type="slidenum">
              <a:rPr lang="en-US"/>
              <a:pPr>
                <a:defRPr/>
              </a:pPr>
              <a:t>‹#›</a:t>
            </a:fld>
            <a:endParaRPr lang="en-US"/>
          </a:p>
        </p:txBody>
      </p:sp>
    </p:spTree>
    <p:extLst>
      <p:ext uri="{BB962C8B-B14F-4D97-AF65-F5344CB8AC3E}">
        <p14:creationId xmlns:p14="http://schemas.microsoft.com/office/powerpoint/2010/main" val="370644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a:p>
        </p:txBody>
      </p:sp>
    </p:spTree>
    <p:extLst>
      <p:ext uri="{BB962C8B-B14F-4D97-AF65-F5344CB8AC3E}">
        <p14:creationId xmlns:p14="http://schemas.microsoft.com/office/powerpoint/2010/main" val="3240398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10/6/2021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a:p>
        </p:txBody>
      </p:sp>
    </p:spTree>
    <p:extLst>
      <p:ext uri="{BB962C8B-B14F-4D97-AF65-F5344CB8AC3E}">
        <p14:creationId xmlns:p14="http://schemas.microsoft.com/office/powerpoint/2010/main" val="3753770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A collage of a person playing basketball&#10;&#10;Description automatically generated with low confidence">
            <a:extLst>
              <a:ext uri="{FF2B5EF4-FFF2-40B4-BE49-F238E27FC236}">
                <a16:creationId xmlns:a16="http://schemas.microsoft.com/office/drawing/2014/main" id="{6995FB84-E6D5-4F16-933E-C6078EC4D3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223"/>
          <a:stretch/>
        </p:blipFill>
        <p:spPr>
          <a:xfrm>
            <a:off x="0" y="9427"/>
            <a:ext cx="12192000" cy="4416425"/>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A close up of a sign&#10;&#10;Description automatically generated">
            <a:extLst>
              <a:ext uri="{FF2B5EF4-FFF2-40B4-BE49-F238E27FC236}">
                <a16:creationId xmlns:a16="http://schemas.microsoft.com/office/drawing/2014/main" id="{53FF5640-5597-47D7-9528-9DAD23B896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3268441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10/6/2021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3517095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4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0AF696-B06E-4906-A13B-D26B386B22DE}"/>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3CC4877-FFAD-46B5-96C0-99D5EB1A6202}"/>
              </a:ext>
            </a:extLst>
          </p:cNvPr>
          <p:cNvSpPr>
            <a:spLocks noGrp="1"/>
          </p:cNvSpPr>
          <p:nvPr>
            <p:ph type="dt" sz="half" idx="10"/>
          </p:nvPr>
        </p:nvSpPr>
        <p:spPr/>
        <p:txBody>
          <a:bodyPr/>
          <a:lstStyle>
            <a:lvl1pPr>
              <a:defRPr/>
            </a:lvl1pPr>
          </a:lstStyle>
          <a:p>
            <a:pPr>
              <a:defRPr/>
            </a:pPr>
            <a:fld id="{EBA97EC0-F35D-45E4-B493-DEB7BA2FAAD1}" type="datetimeFigureOut">
              <a:rPr lang="en-US"/>
              <a:pPr>
                <a:defRPr/>
              </a:pPr>
              <a:t>10/6/2021</a:t>
            </a:fld>
            <a:endParaRPr lang="en-US"/>
          </a:p>
        </p:txBody>
      </p:sp>
      <p:sp>
        <p:nvSpPr>
          <p:cNvPr id="6" name="Footer Placeholder 4">
            <a:extLst>
              <a:ext uri="{FF2B5EF4-FFF2-40B4-BE49-F238E27FC236}">
                <a16:creationId xmlns:a16="http://schemas.microsoft.com/office/drawing/2014/main" id="{6BC15238-939B-4404-A667-407959621D0E}"/>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C3D0869C-5DBB-4602-AF58-E7E52FF2A830}"/>
              </a:ext>
            </a:extLst>
          </p:cNvPr>
          <p:cNvSpPr>
            <a:spLocks noGrp="1"/>
          </p:cNvSpPr>
          <p:nvPr>
            <p:ph type="sldNum" sz="quarter" idx="12"/>
          </p:nvPr>
        </p:nvSpPr>
        <p:spPr/>
        <p:txBody>
          <a:bodyPr/>
          <a:lstStyle>
            <a:lvl1pPr>
              <a:defRPr/>
            </a:lvl1pPr>
          </a:lstStyle>
          <a:p>
            <a:pPr>
              <a:defRPr/>
            </a:pPr>
            <a:fld id="{15853B8D-0E69-4F8D-B02C-D4245000E653}" type="slidenum">
              <a:rPr lang="en-US"/>
              <a:pPr>
                <a:defRPr/>
              </a:pPr>
              <a:t>‹#›</a:t>
            </a:fld>
            <a:endParaRPr lang="en-US"/>
          </a:p>
        </p:txBody>
      </p:sp>
    </p:spTree>
    <p:extLst>
      <p:ext uri="{BB962C8B-B14F-4D97-AF65-F5344CB8AC3E}">
        <p14:creationId xmlns:p14="http://schemas.microsoft.com/office/powerpoint/2010/main" val="133500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42646-06CB-4127-9AEB-A3E6BC013E75}"/>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BE145E7-7B9E-4DED-9FEB-41B38734C76B}"/>
              </a:ext>
            </a:extLst>
          </p:cNvPr>
          <p:cNvSpPr>
            <a:spLocks noGrp="1"/>
          </p:cNvSpPr>
          <p:nvPr>
            <p:ph type="dt" sz="half" idx="10"/>
          </p:nvPr>
        </p:nvSpPr>
        <p:spPr/>
        <p:txBody>
          <a:bodyPr/>
          <a:lstStyle>
            <a:lvl1pPr>
              <a:defRPr/>
            </a:lvl1pPr>
          </a:lstStyle>
          <a:p>
            <a:pPr>
              <a:defRPr/>
            </a:pPr>
            <a:fld id="{C9A6FBE1-95FE-4154-9D50-BF9B83B349D9}" type="datetimeFigureOut">
              <a:rPr lang="en-US"/>
              <a:pPr>
                <a:defRPr/>
              </a:pPr>
              <a:t>10/6/2021</a:t>
            </a:fld>
            <a:endParaRPr lang="en-US"/>
          </a:p>
        </p:txBody>
      </p:sp>
      <p:sp>
        <p:nvSpPr>
          <p:cNvPr id="6" name="Footer Placeholder 4">
            <a:extLst>
              <a:ext uri="{FF2B5EF4-FFF2-40B4-BE49-F238E27FC236}">
                <a16:creationId xmlns:a16="http://schemas.microsoft.com/office/drawing/2014/main" id="{49D03696-F6D7-42DF-B076-E6ABC2A8B4FD}"/>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96C87DC5-1795-4E18-B129-A6E5288B60A9}"/>
              </a:ext>
            </a:extLst>
          </p:cNvPr>
          <p:cNvSpPr>
            <a:spLocks noGrp="1"/>
          </p:cNvSpPr>
          <p:nvPr>
            <p:ph type="sldNum" sz="quarter" idx="12"/>
          </p:nvPr>
        </p:nvSpPr>
        <p:spPr/>
        <p:txBody>
          <a:bodyPr/>
          <a:lstStyle>
            <a:lvl1pPr>
              <a:defRPr/>
            </a:lvl1pPr>
          </a:lstStyle>
          <a:p>
            <a:pPr>
              <a:defRPr/>
            </a:pPr>
            <a:fld id="{EB68D99D-2B28-41CC-8DC8-CC64E9AEC2CE}" type="slidenum">
              <a:rPr lang="en-US"/>
              <a:pPr>
                <a:defRPr/>
              </a:pPr>
              <a:t>‹#›</a:t>
            </a:fld>
            <a:endParaRPr lang="en-US"/>
          </a:p>
        </p:txBody>
      </p:sp>
    </p:spTree>
    <p:extLst>
      <p:ext uri="{BB962C8B-B14F-4D97-AF65-F5344CB8AC3E}">
        <p14:creationId xmlns:p14="http://schemas.microsoft.com/office/powerpoint/2010/main" val="178339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70B22A-CE4F-4FA0-AFB8-F43BA570FB2F}"/>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624856-A2E6-414A-B8C6-64B7B2A3BE67}"/>
              </a:ext>
            </a:extLst>
          </p:cNvPr>
          <p:cNvSpPr>
            <a:spLocks noGrp="1"/>
          </p:cNvSpPr>
          <p:nvPr>
            <p:ph type="dt" sz="half" idx="10"/>
          </p:nvPr>
        </p:nvSpPr>
        <p:spPr/>
        <p:txBody>
          <a:bodyPr/>
          <a:lstStyle>
            <a:lvl1pPr>
              <a:defRPr/>
            </a:lvl1pPr>
          </a:lstStyle>
          <a:p>
            <a:pPr>
              <a:defRPr/>
            </a:pPr>
            <a:fld id="{CF787A58-1049-4CAC-8419-02465F1FFD9A}" type="datetimeFigureOut">
              <a:rPr lang="en-US"/>
              <a:pPr>
                <a:defRPr/>
              </a:pPr>
              <a:t>10/6/2021</a:t>
            </a:fld>
            <a:endParaRPr lang="en-US"/>
          </a:p>
        </p:txBody>
      </p:sp>
      <p:sp>
        <p:nvSpPr>
          <p:cNvPr id="6" name="Footer Placeholder 4">
            <a:extLst>
              <a:ext uri="{FF2B5EF4-FFF2-40B4-BE49-F238E27FC236}">
                <a16:creationId xmlns:a16="http://schemas.microsoft.com/office/drawing/2014/main" id="{D630189D-A1A4-4C3A-A46C-87A61AF7AF0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42F2D26-31D6-4130-A776-609A484D4574}"/>
              </a:ext>
            </a:extLst>
          </p:cNvPr>
          <p:cNvSpPr>
            <a:spLocks noGrp="1"/>
          </p:cNvSpPr>
          <p:nvPr>
            <p:ph type="sldNum" sz="quarter" idx="12"/>
          </p:nvPr>
        </p:nvSpPr>
        <p:spPr/>
        <p:txBody>
          <a:bodyPr/>
          <a:lstStyle>
            <a:lvl1pPr>
              <a:defRPr/>
            </a:lvl1pPr>
          </a:lstStyle>
          <a:p>
            <a:pPr>
              <a:defRPr/>
            </a:pPr>
            <a:fld id="{419FF9B1-7231-4421-8BA9-A3D3784B6564}" type="slidenum">
              <a:rPr lang="en-US"/>
              <a:pPr>
                <a:defRPr/>
              </a:pPr>
              <a:t>‹#›</a:t>
            </a:fld>
            <a:endParaRPr lang="en-US"/>
          </a:p>
        </p:txBody>
      </p:sp>
    </p:spTree>
    <p:extLst>
      <p:ext uri="{BB962C8B-B14F-4D97-AF65-F5344CB8AC3E}">
        <p14:creationId xmlns:p14="http://schemas.microsoft.com/office/powerpoint/2010/main" val="11735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5" descr="A picture containing sport, person, athletic game, player&#10;&#10;Description automatically generated">
            <a:extLst>
              <a:ext uri="{FF2B5EF4-FFF2-40B4-BE49-F238E27FC236}">
                <a16:creationId xmlns:a16="http://schemas.microsoft.com/office/drawing/2014/main" id="{EE36E92E-0D35-42B9-8368-FDFE780065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ACF81A2-1C06-4CC2-802D-0E142817CB7F}"/>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6829DEA-2CAA-44A1-8866-D7BBB7D2217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D31CC58A-7F3E-4E87-8F19-6EEBF9A56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721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617E5B-B178-4770-829F-E54F24B69B09}"/>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DE38C90A-6F3C-4279-9339-5512A288EF51}"/>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a:extLst>
              <a:ext uri="{FF2B5EF4-FFF2-40B4-BE49-F238E27FC236}">
                <a16:creationId xmlns:a16="http://schemas.microsoft.com/office/drawing/2014/main" id="{365F0D81-1076-410B-9A2F-09EFD13763DA}"/>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972A16-664D-436F-B3B0-A2B7E5DBD217}"/>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BE69812-07ED-4055-A339-CB275DB2806E}" type="datetimeFigureOut">
              <a:rPr lang="en-US"/>
              <a:pPr>
                <a:defRPr/>
              </a:pPr>
              <a:t>10/6/2021</a:t>
            </a:fld>
            <a:endParaRPr lang="en-US"/>
          </a:p>
        </p:txBody>
      </p:sp>
      <p:sp>
        <p:nvSpPr>
          <p:cNvPr id="5" name="Footer Placeholder 4">
            <a:extLst>
              <a:ext uri="{FF2B5EF4-FFF2-40B4-BE49-F238E27FC236}">
                <a16:creationId xmlns:a16="http://schemas.microsoft.com/office/drawing/2014/main" id="{3C26E690-D917-4503-9D2A-2DB170538E5D}"/>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CEB1DF28-7C79-4E80-B79F-ECE2FE4D167B}"/>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0A47D6CE-1B82-45AD-BCED-5499780CC032}" type="slidenum">
              <a:rPr lang="en-US"/>
              <a:pPr>
                <a:defRPr/>
              </a:pPr>
              <a:t>‹#›</a:t>
            </a:fld>
            <a:endParaRPr lang="en-US"/>
          </a:p>
        </p:txBody>
      </p:sp>
      <p:sp>
        <p:nvSpPr>
          <p:cNvPr id="7" name="Rectangle 6">
            <a:extLst>
              <a:ext uri="{FF2B5EF4-FFF2-40B4-BE49-F238E27FC236}">
                <a16:creationId xmlns:a16="http://schemas.microsoft.com/office/drawing/2014/main" id="{914F5E11-B762-4FF3-A3E1-AE603F200A64}"/>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E752C6EC-1A77-4CC2-8114-63A8C613DFF9}"/>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43FBF70B-1B59-4479-9777-354057A5320A}"/>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71523C-607B-4934-BB09-E6A0A891266C}"/>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9C2DA112-22D0-4DC2-9A52-C6E1DF31230B}"/>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06A62D91-5BE6-427C-91A8-B26B9E24F98D}"/>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1E34A5CF-C561-463A-BC29-43BCE9468219}"/>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61B887CD-A455-47E7-82A6-EDDD742AC8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7" r:id="rId1"/>
    <p:sldLayoutId id="2147483968" r:id="rId2"/>
    <p:sldLayoutId id="2147483942"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4698" r:id="rId14"/>
  </p:sldLayoutIdLst>
  <p:hf sldNum="0" hdr="0" dt="0"/>
  <p:txStyles>
    <p:titleStyle>
      <a:lvl1pPr algn="l" rtl="0" eaLnBrk="0" fontAlgn="base" hangingPunct="0">
        <a:lnSpc>
          <a:spcPts val="3800"/>
        </a:lnSpc>
        <a:spcBef>
          <a:spcPct val="0"/>
        </a:spcBef>
        <a:spcAft>
          <a:spcPct val="0"/>
        </a:spcAft>
        <a:defRPr sz="3800" b="1" kern="1200" cap="all">
          <a:solidFill>
            <a:srgbClr val="00205B"/>
          </a:solidFill>
          <a:latin typeface="+mj-lt"/>
          <a:ea typeface="+mj-ea"/>
          <a:cs typeface="+mj-cs"/>
        </a:defRPr>
      </a:lvl1pPr>
      <a:lvl2pPr algn="l" rtl="0" eaLnBrk="0" fontAlgn="base" hangingPunct="0">
        <a:lnSpc>
          <a:spcPts val="3800"/>
        </a:lnSpc>
        <a:spcBef>
          <a:spcPct val="0"/>
        </a:spcBef>
        <a:spcAft>
          <a:spcPct val="0"/>
        </a:spcAft>
        <a:defRPr sz="3800" b="1">
          <a:solidFill>
            <a:srgbClr val="00205B"/>
          </a:solidFill>
          <a:latin typeface="Calibri" pitchFamily="34" charset="0"/>
        </a:defRPr>
      </a:lvl2pPr>
      <a:lvl3pPr algn="l" rtl="0" eaLnBrk="0" fontAlgn="base" hangingPunct="0">
        <a:lnSpc>
          <a:spcPts val="3800"/>
        </a:lnSpc>
        <a:spcBef>
          <a:spcPct val="0"/>
        </a:spcBef>
        <a:spcAft>
          <a:spcPct val="0"/>
        </a:spcAft>
        <a:defRPr sz="3800" b="1">
          <a:solidFill>
            <a:srgbClr val="00205B"/>
          </a:solidFill>
          <a:latin typeface="Calibri" pitchFamily="34" charset="0"/>
        </a:defRPr>
      </a:lvl3pPr>
      <a:lvl4pPr algn="l" rtl="0" eaLnBrk="0" fontAlgn="base" hangingPunct="0">
        <a:lnSpc>
          <a:spcPts val="3800"/>
        </a:lnSpc>
        <a:spcBef>
          <a:spcPct val="0"/>
        </a:spcBef>
        <a:spcAft>
          <a:spcPct val="0"/>
        </a:spcAft>
        <a:defRPr sz="3800" b="1">
          <a:solidFill>
            <a:srgbClr val="00205B"/>
          </a:solidFill>
          <a:latin typeface="Calibri" pitchFamily="34" charset="0"/>
        </a:defRPr>
      </a:lvl4pPr>
      <a:lvl5pPr algn="l" rtl="0" eaLnBrk="0" fontAlgn="base" hangingPunct="0">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8A04832-413E-4F99-B972-0C53EB76475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4CBFCC6-A238-42B4-BCE0-2411CF6079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3EF8BC-3C78-4BA5-AD42-022DA25EB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CE05852-CCBE-4D3F-A848-B3E0B64979FF}" type="datetimeFigureOut">
              <a:rPr lang="en-US"/>
              <a:pPr>
                <a:defRPr/>
              </a:pPr>
              <a:t>10/6/2021</a:t>
            </a:fld>
            <a:endParaRPr lang="en-US"/>
          </a:p>
        </p:txBody>
      </p:sp>
      <p:sp>
        <p:nvSpPr>
          <p:cNvPr id="5" name="Footer Placeholder 4">
            <a:extLst>
              <a:ext uri="{FF2B5EF4-FFF2-40B4-BE49-F238E27FC236}">
                <a16:creationId xmlns:a16="http://schemas.microsoft.com/office/drawing/2014/main" id="{8F9AE63F-1C33-4DEB-AD7D-C2EA43744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794DAB8-1B3E-48AC-833B-F16AA1399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2BADB5A-6200-4CC0-8ABB-FAA47454C9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A1A1B69-3D07-42BB-8357-00856EFE757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87D86DD4-B2C2-4923-A400-4AC4552BC3E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541685-C5C6-4D9B-B384-D9340F7990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B5FE57C-55A7-4693-BA60-75C11B8EAE39}" type="datetimeFigureOut">
              <a:rPr lang="en-US"/>
              <a:pPr>
                <a:defRPr/>
              </a:pPr>
              <a:t>10/6/2021</a:t>
            </a:fld>
            <a:endParaRPr lang="en-US"/>
          </a:p>
        </p:txBody>
      </p:sp>
      <p:sp>
        <p:nvSpPr>
          <p:cNvPr id="5" name="Footer Placeholder 4">
            <a:extLst>
              <a:ext uri="{FF2B5EF4-FFF2-40B4-BE49-F238E27FC236}">
                <a16:creationId xmlns:a16="http://schemas.microsoft.com/office/drawing/2014/main" id="{50D3AF43-3561-4C81-80DE-4A191694D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024B0F8-551E-4852-AC99-2AC1C4171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7017E1C-BB2B-42B9-8EE9-1F98605DAF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10/6/2021</a:t>
            </a:fld>
            <a:endParaRPr lang="en-US"/>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4695" r:id="rId3"/>
    <p:sldLayoutId id="2147484696" r:id="rId4"/>
    <p:sldLayoutId id="2147484697" r:id="rId5"/>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10/6/2021</a:t>
            </a:fld>
            <a:endParaRPr lang="en-US"/>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 name="Picture 15" descr="A close up of a sign&#10;&#10;Description automatically generated">
            <a:extLst>
              <a:ext uri="{FF2B5EF4-FFF2-40B4-BE49-F238E27FC236}">
                <a16:creationId xmlns:a16="http://schemas.microsoft.com/office/drawing/2014/main" id="{9793E12D-4DB6-49D3-ADF8-48E513ACD4C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extLst>
      <p:ext uri="{BB962C8B-B14F-4D97-AF65-F5344CB8AC3E}">
        <p14:creationId xmlns:p14="http://schemas.microsoft.com/office/powerpoint/2010/main" val="786595942"/>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iaabo-members.org/index.php/2021-2022-nfhs-rules-changes-points-of-emphasis/" TargetMode="External"/><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video" Target="../media/media1.mov"/><Relationship Id="rId7" Type="http://schemas.openxmlformats.org/officeDocument/2006/relationships/oleObject" Target="../embeddings/oleObject2.bin"/><Relationship Id="rId2" Type="http://schemas.microsoft.com/office/2007/relationships/media" Target="../media/media1.mov"/><Relationship Id="rId1" Type="http://schemas.openxmlformats.org/officeDocument/2006/relationships/vmlDrawing" Target="../drawings/vmlDrawing2.vml"/><Relationship Id="rId6" Type="http://schemas.openxmlformats.org/officeDocument/2006/relationships/image" Target="../media/image28.jpeg"/><Relationship Id="rId5" Type="http://schemas.openxmlformats.org/officeDocument/2006/relationships/image" Target="../media/image29.png"/><Relationship Id="rId4"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30.jpg"/><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31.png"/><Relationship Id="rId2" Type="http://schemas.openxmlformats.org/officeDocument/2006/relationships/slideLayout" Target="../slideLayouts/slideLayout39.xml"/><Relationship Id="rId1" Type="http://schemas.openxmlformats.org/officeDocument/2006/relationships/vmlDrawing" Target="../drawings/vmlDrawing4.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32.png"/><Relationship Id="rId2" Type="http://schemas.openxmlformats.org/officeDocument/2006/relationships/slideLayout" Target="../slideLayouts/slideLayout39.xml"/><Relationship Id="rId1" Type="http://schemas.openxmlformats.org/officeDocument/2006/relationships/vmlDrawing" Target="../drawings/vmlDrawing5.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32.png"/><Relationship Id="rId2" Type="http://schemas.openxmlformats.org/officeDocument/2006/relationships/slideLayout" Target="../slideLayouts/slideLayout39.xml"/><Relationship Id="rId1" Type="http://schemas.openxmlformats.org/officeDocument/2006/relationships/vmlDrawing" Target="../drawings/vmlDrawing6.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33.png"/><Relationship Id="rId2" Type="http://schemas.openxmlformats.org/officeDocument/2006/relationships/slideLayout" Target="../slideLayouts/slideLayout39.xml"/><Relationship Id="rId1" Type="http://schemas.openxmlformats.org/officeDocument/2006/relationships/vmlDrawing" Target="../drawings/vmlDrawing7.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33.png"/><Relationship Id="rId2" Type="http://schemas.openxmlformats.org/officeDocument/2006/relationships/slideLayout" Target="../slideLayouts/slideLayout39.xml"/><Relationship Id="rId1" Type="http://schemas.openxmlformats.org/officeDocument/2006/relationships/vmlDrawing" Target="../drawings/vmlDrawing8.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33.png"/><Relationship Id="rId2" Type="http://schemas.openxmlformats.org/officeDocument/2006/relationships/slideLayout" Target="../slideLayouts/slideLayout39.xml"/><Relationship Id="rId1" Type="http://schemas.openxmlformats.org/officeDocument/2006/relationships/vmlDrawing" Target="../drawings/vmlDrawing9.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9.xml"/><Relationship Id="rId1" Type="http://schemas.openxmlformats.org/officeDocument/2006/relationships/vmlDrawing" Target="../drawings/vmlDrawing10.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9.xml"/><Relationship Id="rId1" Type="http://schemas.openxmlformats.org/officeDocument/2006/relationships/vmlDrawing" Target="../drawings/vmlDrawing11.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9.xml"/><Relationship Id="rId1" Type="http://schemas.openxmlformats.org/officeDocument/2006/relationships/vmlDrawing" Target="../drawings/vmlDrawing12.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7.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1.xml"/><Relationship Id="rId1" Type="http://schemas.openxmlformats.org/officeDocument/2006/relationships/vmlDrawing" Target="../drawings/vmlDrawing13.vml"/><Relationship Id="rId5" Type="http://schemas.openxmlformats.org/officeDocument/2006/relationships/image" Target="../media/image34.png"/><Relationship Id="rId4" Type="http://schemas.openxmlformats.org/officeDocument/2006/relationships/image" Target="../media/image27.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2.xml"/><Relationship Id="rId1" Type="http://schemas.openxmlformats.org/officeDocument/2006/relationships/vmlDrawing" Target="../drawings/vmlDrawing14.vml"/><Relationship Id="rId6" Type="http://schemas.openxmlformats.org/officeDocument/2006/relationships/image" Target="../media/image27.wmf"/><Relationship Id="rId5" Type="http://schemas.openxmlformats.org/officeDocument/2006/relationships/oleObject" Target="../embeddings/oleObject9.bin"/><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7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notesSlide" Target="../notesSlides/notesSlide73.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3.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36163" y="4960143"/>
            <a:ext cx="7017167" cy="1715865"/>
          </a:xfrm>
        </p:spPr>
        <p:txBody>
          <a:bodyPr/>
          <a:lstStyle/>
          <a:p>
            <a:pPr algn="ctr" eaLnBrk="1" hangingPunct="1">
              <a:lnSpc>
                <a:spcPct val="100000"/>
              </a:lnSpc>
              <a:spcAft>
                <a:spcPts val="2400"/>
              </a:spcAft>
            </a:pPr>
            <a:r>
              <a:rPr lang="en-US" altLang="en-US" sz="4000" b="1" dirty="0">
                <a:latin typeface="Comic Sans MS" panose="030F0702030302020204" pitchFamily="66" charset="0"/>
              </a:rPr>
              <a:t>Welcome CT Basketball Officials</a:t>
            </a: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963613" y="2906713"/>
            <a:ext cx="10363200" cy="1500187"/>
          </a:xfrm>
        </p:spPr>
        <p:txBody>
          <a:bodyPr/>
          <a:lstStyle/>
          <a:p>
            <a:pP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2021-2022 NFHS Rule Changes and Points of Emphasis</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a:t>2-14 (NEW)</a:t>
            </a:r>
            <a:br>
              <a:rPr lang="en-US"/>
            </a:br>
            <a:r>
              <a:rPr lang="en-US"/>
              <a:t>shot clock STATE ADOPTION 2022-23</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681589" y="3375901"/>
            <a:ext cx="5055845" cy="2609665"/>
          </a:xfrm>
        </p:spPr>
        <p:txBody>
          <a:bodyPr/>
          <a:lstStyle/>
          <a:p>
            <a:pPr marL="0" indent="0">
              <a:buNone/>
            </a:pPr>
            <a:r>
              <a:rPr lang="en-US" sz="2300"/>
              <a:t>NFHS permits state association adoption of the shot clock, effective with the 2022-23 season.</a:t>
            </a:r>
          </a:p>
          <a:p>
            <a:pPr marL="0" indent="0">
              <a:buNone/>
            </a:pPr>
            <a:endParaRPr lang="en-US" sz="2300"/>
          </a:p>
        </p:txBody>
      </p:sp>
      <p:pic>
        <p:nvPicPr>
          <p:cNvPr id="7" name="Picture 6" descr="A picture containing text, athletic game, sport&#10;&#10;Description automatically generated">
            <a:extLst>
              <a:ext uri="{FF2B5EF4-FFF2-40B4-BE49-F238E27FC236}">
                <a16:creationId xmlns:a16="http://schemas.microsoft.com/office/drawing/2014/main" id="{96D250EC-6F95-4A70-AC21-C3500D9DC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847" y="2061085"/>
            <a:ext cx="4705323" cy="4266691"/>
          </a:xfrm>
          <a:prstGeom prst="rect">
            <a:avLst/>
          </a:prstGeom>
        </p:spPr>
      </p:pic>
    </p:spTree>
    <p:extLst>
      <p:ext uri="{BB962C8B-B14F-4D97-AF65-F5344CB8AC3E}">
        <p14:creationId xmlns:p14="http://schemas.microsoft.com/office/powerpoint/2010/main" val="133247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C812-5257-495C-B756-484974DAC515}"/>
              </a:ext>
            </a:extLst>
          </p:cNvPr>
          <p:cNvSpPr>
            <a:spLocks noGrp="1"/>
          </p:cNvSpPr>
          <p:nvPr>
            <p:ph type="title"/>
          </p:nvPr>
        </p:nvSpPr>
        <p:spPr/>
        <p:txBody>
          <a:bodyPr/>
          <a:lstStyle/>
          <a:p>
            <a:pPr eaLnBrk="1" hangingPunct="1">
              <a:lnSpc>
                <a:spcPct val="107000"/>
              </a:lnSpc>
              <a:spcBef>
                <a:spcPts val="0"/>
              </a:spcBef>
              <a:spcAft>
                <a:spcPts val="0"/>
              </a:spcAft>
              <a:defRPr/>
            </a:pPr>
            <a:r>
              <a:rPr lang="en-US" sz="4000">
                <a:ea typeface="Times New Roman" panose="02020603050405020304" pitchFamily="18" charset="0"/>
                <a:cs typeface="Arial" panose="020B0604020202020204" pitchFamily="34" charset="0"/>
              </a:rPr>
              <a:t>3-5-4e (NEW) HEAD COVERINGS </a:t>
            </a:r>
            <a:br>
              <a:rPr lang="en-US" sz="4000">
                <a:ea typeface="Times New Roman" panose="02020603050405020304" pitchFamily="18" charset="0"/>
                <a:cs typeface="Arial" panose="020B0604020202020204" pitchFamily="34" charset="0"/>
              </a:rPr>
            </a:br>
            <a:r>
              <a:rPr lang="en-US" sz="4000">
                <a:ea typeface="Times New Roman" panose="02020603050405020304" pitchFamily="18" charset="0"/>
                <a:cs typeface="Arial" panose="020B0604020202020204" pitchFamily="34" charset="0"/>
              </a:rPr>
              <a:t>FOR RELIGIOUS REASONS</a:t>
            </a:r>
            <a:endParaRPr lang="en-US" sz="4000"/>
          </a:p>
        </p:txBody>
      </p:sp>
      <p:sp>
        <p:nvSpPr>
          <p:cNvPr id="33795" name="Content Placeholder 2">
            <a:extLst>
              <a:ext uri="{FF2B5EF4-FFF2-40B4-BE49-F238E27FC236}">
                <a16:creationId xmlns:a16="http://schemas.microsoft.com/office/drawing/2014/main" id="{6C1F799A-0A7E-4866-A631-0EBD986A9BC5}"/>
              </a:ext>
            </a:extLst>
          </p:cNvPr>
          <p:cNvSpPr>
            <a:spLocks noGrp="1" noChangeArrowheads="1"/>
          </p:cNvSpPr>
          <p:nvPr>
            <p:ph idx="1"/>
          </p:nvPr>
        </p:nvSpPr>
        <p:spPr>
          <a:xfrm>
            <a:off x="1941513" y="2010400"/>
            <a:ext cx="10026650" cy="4338637"/>
          </a:xfrm>
        </p:spPr>
        <p:txBody>
          <a:bodyPr/>
          <a:lstStyle/>
          <a:p>
            <a:pPr marL="0" eaLnBrk="1" hangingPunct="1">
              <a:lnSpc>
                <a:spcPct val="107000"/>
              </a:lnSpc>
              <a:tabLst>
                <a:tab pos="346075" algn="l"/>
              </a:tabLst>
            </a:pPr>
            <a:r>
              <a:rPr lang="en-US" altLang="en-US" sz="2800">
                <a:ea typeface="'calibri',sans-serif"/>
                <a:cs typeface="Calibri" panose="020F0502020204030204" pitchFamily="34" charset="0"/>
              </a:rPr>
              <a:t>Head coverings worn for religious reasons shall not be made of 	abrasive or hard materials; and must fit securely so that they are  	highly unlikely to come off during play. </a:t>
            </a:r>
          </a:p>
          <a:p>
            <a:pPr marL="0" eaLnBrk="1" hangingPunct="1">
              <a:lnSpc>
                <a:spcPct val="107000"/>
              </a:lnSpc>
              <a:tabLst>
                <a:tab pos="346075" algn="l"/>
              </a:tabLst>
            </a:pPr>
            <a:endParaRPr lang="en-US" altLang="en-US" sz="2800">
              <a:ea typeface="Calibri" panose="020F0502020204030204" pitchFamily="34" charset="0"/>
              <a:cs typeface="Times New Roman" panose="02020603050405020304" pitchFamily="18" charset="0"/>
            </a:endParaRPr>
          </a:p>
          <a:p>
            <a:pPr marL="0" indent="0" eaLnBrk="1" hangingPunct="1">
              <a:lnSpc>
                <a:spcPct val="107000"/>
              </a:lnSpc>
              <a:buNone/>
              <a:tabLst>
                <a:tab pos="346075" algn="l"/>
              </a:tabLst>
            </a:pPr>
            <a:r>
              <a:rPr lang="en-US" altLang="en-US" sz="2800">
                <a:ea typeface="'calibri',sans-serif"/>
                <a:cs typeface="Calibri" panose="020F0502020204030204" pitchFamily="34" charset="0"/>
              </a:rPr>
              <a:t>	</a:t>
            </a:r>
            <a:r>
              <a:rPr lang="en-US" altLang="en-US" sz="2800" b="1">
                <a:ea typeface="'calibri',sans-serif"/>
                <a:cs typeface="Calibri" panose="020F0502020204030204" pitchFamily="34" charset="0"/>
              </a:rPr>
              <a:t>NOTE</a:t>
            </a:r>
            <a:r>
              <a:rPr lang="en-US" altLang="en-US" sz="2800">
                <a:ea typeface="'calibri',sans-serif"/>
                <a:cs typeface="Calibri" panose="020F0502020204030204" pitchFamily="34" charset="0"/>
              </a:rPr>
              <a:t>: The State Association shall be notified, after the contest, if 	there is a concern about a head covering worn for religious 	reasons.</a:t>
            </a:r>
            <a:endParaRPr lang="en-US" altLang="en-US" sz="280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7023B6B-6BFA-4F53-84D3-25C3F965BA01}"/>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6C0F-2E9B-4D7A-A1C4-25030A2458E7}"/>
              </a:ext>
            </a:extLst>
          </p:cNvPr>
          <p:cNvSpPr>
            <a:spLocks noGrp="1"/>
          </p:cNvSpPr>
          <p:nvPr>
            <p:ph type="title"/>
          </p:nvPr>
        </p:nvSpPr>
        <p:spPr/>
        <p:txBody>
          <a:bodyPr/>
          <a:lstStyle/>
          <a:p>
            <a:r>
              <a:rPr lang="en-US"/>
              <a:t>3-5-4e (NEW)</a:t>
            </a:r>
            <a:br>
              <a:rPr lang="en-US"/>
            </a:br>
            <a:r>
              <a:rPr lang="en-US"/>
              <a:t>RELIGIOUS HEAD COVERINGS</a:t>
            </a:r>
          </a:p>
        </p:txBody>
      </p:sp>
      <p:sp>
        <p:nvSpPr>
          <p:cNvPr id="4" name="Footer Placeholder 3">
            <a:extLst>
              <a:ext uri="{FF2B5EF4-FFF2-40B4-BE49-F238E27FC236}">
                <a16:creationId xmlns:a16="http://schemas.microsoft.com/office/drawing/2014/main" id="{50B39A48-A509-4A32-82C3-19BE08557564}"/>
              </a:ext>
            </a:extLst>
          </p:cNvPr>
          <p:cNvSpPr>
            <a:spLocks noGrp="1"/>
          </p:cNvSpPr>
          <p:nvPr>
            <p:ph type="ftr" sz="quarter" idx="11"/>
          </p:nvPr>
        </p:nvSpPr>
        <p:spPr/>
        <p:txBody>
          <a:bodyPr/>
          <a:lstStyle/>
          <a:p>
            <a:pPr>
              <a:defRPr/>
            </a:pPr>
            <a:r>
              <a:rPr lang="en-US"/>
              <a:t>www.nfhs.org</a:t>
            </a:r>
          </a:p>
        </p:txBody>
      </p:sp>
      <p:sp>
        <p:nvSpPr>
          <p:cNvPr id="6" name="Content Placeholder 2">
            <a:extLst>
              <a:ext uri="{FF2B5EF4-FFF2-40B4-BE49-F238E27FC236}">
                <a16:creationId xmlns:a16="http://schemas.microsoft.com/office/drawing/2014/main" id="{52560A2E-FC9A-40A4-8D89-5CD2992324E0}"/>
              </a:ext>
            </a:extLst>
          </p:cNvPr>
          <p:cNvSpPr>
            <a:spLocks noGrp="1"/>
          </p:cNvSpPr>
          <p:nvPr>
            <p:ph idx="1"/>
          </p:nvPr>
        </p:nvSpPr>
        <p:spPr>
          <a:xfrm>
            <a:off x="7933766" y="3017225"/>
            <a:ext cx="4033868" cy="2730688"/>
          </a:xfrm>
        </p:spPr>
        <p:txBody>
          <a:bodyPr/>
          <a:lstStyle/>
          <a:p>
            <a:pPr marL="0" indent="0">
              <a:buNone/>
            </a:pPr>
            <a:r>
              <a:rPr lang="en-US"/>
              <a:t>Players may wear head coverings for religious reasons.</a:t>
            </a:r>
          </a:p>
        </p:txBody>
      </p:sp>
      <p:pic>
        <p:nvPicPr>
          <p:cNvPr id="7" name="Picture 6" descr="A picture containing text, vector graphics&#10;&#10;Description automatically generated">
            <a:extLst>
              <a:ext uri="{FF2B5EF4-FFF2-40B4-BE49-F238E27FC236}">
                <a16:creationId xmlns:a16="http://schemas.microsoft.com/office/drawing/2014/main" id="{A1B6315A-C6BF-4C53-A58B-9D57BF959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356" y="1985137"/>
            <a:ext cx="6030959" cy="4342639"/>
          </a:xfrm>
          <a:prstGeom prst="rect">
            <a:avLst/>
          </a:prstGeom>
        </p:spPr>
      </p:pic>
    </p:spTree>
    <p:extLst>
      <p:ext uri="{BB962C8B-B14F-4D97-AF65-F5344CB8AC3E}">
        <p14:creationId xmlns:p14="http://schemas.microsoft.com/office/powerpoint/2010/main" val="133298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7AE7-9711-4F46-8138-EA2EC96D4371}"/>
              </a:ext>
            </a:extLst>
          </p:cNvPr>
          <p:cNvSpPr>
            <a:spLocks noGrp="1"/>
          </p:cNvSpPr>
          <p:nvPr>
            <p:ph type="title"/>
          </p:nvPr>
        </p:nvSpPr>
        <p:spPr/>
        <p:txBody>
          <a:bodyPr/>
          <a:lstStyle/>
          <a:p>
            <a:pPr>
              <a:lnSpc>
                <a:spcPct val="107000"/>
              </a:lnSpc>
            </a:pPr>
            <a:r>
              <a:rPr lang="en-US" altLang="en-US" sz="4000" cap="none">
                <a:solidFill>
                  <a:srgbClr val="002972"/>
                </a:solidFill>
                <a:ea typeface="Arial" panose="020B0604020202020204" pitchFamily="34" charset="0"/>
                <a:cs typeface="Calibri" panose="020F0502020204030204" pitchFamily="34" charset="0"/>
              </a:rPr>
              <a:t>3-5-4F EXCEPTION  HEAD COVERING FOR </a:t>
            </a:r>
            <a:br>
              <a:rPr lang="en-US" altLang="en-US" sz="4000" cap="none">
                <a:solidFill>
                  <a:srgbClr val="002972"/>
                </a:solidFill>
                <a:ea typeface="Arial" panose="020B0604020202020204" pitchFamily="34" charset="0"/>
                <a:cs typeface="Calibri" panose="020F0502020204030204" pitchFamily="34" charset="0"/>
              </a:rPr>
            </a:br>
            <a:r>
              <a:rPr lang="en-US" altLang="en-US" sz="4000" cap="none">
                <a:solidFill>
                  <a:srgbClr val="002972"/>
                </a:solidFill>
                <a:ea typeface="Arial" panose="020B0604020202020204" pitchFamily="34" charset="0"/>
                <a:cs typeface="Calibri" panose="020F0502020204030204" pitchFamily="34" charset="0"/>
              </a:rPr>
              <a:t>MEDICAL OR COSMETIC REASONS </a:t>
            </a:r>
          </a:p>
        </p:txBody>
      </p:sp>
      <p:sp>
        <p:nvSpPr>
          <p:cNvPr id="30723" name="Content Placeholder 2">
            <a:extLst>
              <a:ext uri="{FF2B5EF4-FFF2-40B4-BE49-F238E27FC236}">
                <a16:creationId xmlns:a16="http://schemas.microsoft.com/office/drawing/2014/main" id="{C21414F5-8B4E-45FB-9FB1-C399F1FD6020}"/>
              </a:ext>
            </a:extLst>
          </p:cNvPr>
          <p:cNvSpPr>
            <a:spLocks noGrp="1" noChangeArrowheads="1"/>
          </p:cNvSpPr>
          <p:nvPr>
            <p:ph idx="1"/>
          </p:nvPr>
        </p:nvSpPr>
        <p:spPr>
          <a:xfrm>
            <a:off x="1941513" y="1941096"/>
            <a:ext cx="10026650" cy="4583530"/>
          </a:xfrm>
        </p:spPr>
        <p:txBody>
          <a:bodyPr/>
          <a:lstStyle/>
          <a:p>
            <a:pPr marL="0">
              <a:lnSpc>
                <a:spcPct val="107000"/>
              </a:lnSpc>
              <a:spcBef>
                <a:spcPts val="0"/>
              </a:spcBef>
              <a:spcAft>
                <a:spcPts val="0"/>
              </a:spcAft>
              <a:defRPr/>
            </a:pPr>
            <a:r>
              <a:rPr lang="en-US" sz="2400">
                <a:ea typeface="'calibri',sans-serif"/>
                <a:cs typeface="Calibri" panose="020F0502020204030204" pitchFamily="34" charset="0"/>
              </a:rPr>
              <a:t>Head decorations and headwear, except those specified above, are     prohibited.</a:t>
            </a:r>
            <a:endParaRPr lang="en-US" sz="240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tabLst>
                <a:tab pos="346075" algn="l"/>
              </a:tabLst>
              <a:defRPr/>
            </a:pPr>
            <a:r>
              <a:rPr lang="en-US" sz="2400">
                <a:ea typeface="'calibri',sans-serif"/>
                <a:cs typeface="Calibri" panose="020F0502020204030204" pitchFamily="34" charset="0"/>
              </a:rPr>
              <a:t>	</a:t>
            </a:r>
            <a:r>
              <a:rPr lang="en-US" sz="2400" b="1">
                <a:ea typeface="'calibri',sans-serif"/>
                <a:cs typeface="Calibri" panose="020F0502020204030204" pitchFamily="34" charset="0"/>
              </a:rPr>
              <a:t>EXCEPTION:</a:t>
            </a:r>
            <a:r>
              <a:rPr lang="en-US" sz="2400">
                <a:ea typeface="'calibri',sans-serif"/>
                <a:cs typeface="Calibri" panose="020F0502020204030204" pitchFamily="34" charset="0"/>
              </a:rPr>
              <a:t>  State associations may on an individual basis permit a player to 	participate 	while wearing a head covering if it meets the following criteria:  	For medical or cosmetic reasons - In the event a participant is required by a 	licensed medical physician to cover the head with a covering or wrap, the 	physician’s statement is required before the state association can approve a 	covering or wrap which is not abrasive, hard or dangerous to any other 	player and which is attached in such a way that it is highly unlikely to come 	off during play.</a:t>
            </a:r>
            <a:endParaRPr lang="en-US" sz="2400">
              <a:ea typeface="Calibri" panose="020F0502020204030204" pitchFamily="34" charset="0"/>
              <a:cs typeface="Times New Roman" panose="02020603050405020304" pitchFamily="18" charset="0"/>
            </a:endParaRPr>
          </a:p>
          <a:p>
            <a:pPr marL="290513" indent="-290513" eaLnBrk="1" hangingPunct="1">
              <a:defRPr/>
            </a:pPr>
            <a:endParaRPr lang="en-US" altLang="en-US"/>
          </a:p>
        </p:txBody>
      </p:sp>
      <p:sp>
        <p:nvSpPr>
          <p:cNvPr id="4" name="Footer Placeholder 3">
            <a:extLst>
              <a:ext uri="{FF2B5EF4-FFF2-40B4-BE49-F238E27FC236}">
                <a16:creationId xmlns:a16="http://schemas.microsoft.com/office/drawing/2014/main" id="{C0C7C345-386C-45F3-90DC-1A57B5E240A4}"/>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EE52-A737-4847-875D-22907715BAB1}"/>
              </a:ext>
            </a:extLst>
          </p:cNvPr>
          <p:cNvSpPr>
            <a:spLocks noGrp="1"/>
          </p:cNvSpPr>
          <p:nvPr>
            <p:ph type="title"/>
          </p:nvPr>
        </p:nvSpPr>
        <p:spPr/>
        <p:txBody>
          <a:bodyPr/>
          <a:lstStyle/>
          <a:p>
            <a:r>
              <a:rPr lang="en-US"/>
              <a:t>3-5-4f</a:t>
            </a:r>
            <a:br>
              <a:rPr lang="en-US"/>
            </a:br>
            <a:r>
              <a:rPr lang="en-US"/>
              <a:t>Head coverings worn for medical </a:t>
            </a:r>
            <a:br>
              <a:rPr lang="en-US"/>
            </a:br>
            <a:r>
              <a:rPr lang="en-US"/>
              <a:t>or cosmetic reasons</a:t>
            </a:r>
          </a:p>
        </p:txBody>
      </p:sp>
      <p:sp>
        <p:nvSpPr>
          <p:cNvPr id="3" name="Content Placeholder 2">
            <a:extLst>
              <a:ext uri="{FF2B5EF4-FFF2-40B4-BE49-F238E27FC236}">
                <a16:creationId xmlns:a16="http://schemas.microsoft.com/office/drawing/2014/main" id="{6A5FF4EB-E949-467E-B776-C768DCE5072F}"/>
              </a:ext>
            </a:extLst>
          </p:cNvPr>
          <p:cNvSpPr>
            <a:spLocks noGrp="1"/>
          </p:cNvSpPr>
          <p:nvPr>
            <p:ph idx="1"/>
          </p:nvPr>
        </p:nvSpPr>
        <p:spPr>
          <a:xfrm>
            <a:off x="5533465" y="3200400"/>
            <a:ext cx="6434170" cy="3127376"/>
          </a:xfrm>
        </p:spPr>
        <p:txBody>
          <a:bodyPr/>
          <a:lstStyle/>
          <a:p>
            <a:pPr marL="0" indent="0">
              <a:buNone/>
            </a:pPr>
            <a:r>
              <a:rPr lang="en-US"/>
              <a:t>A player who needs to wear a head covering for medical or cosmetic reasons is still required to have a letter of permission from the state association.</a:t>
            </a:r>
          </a:p>
          <a:p>
            <a:pPr marL="0" indent="0">
              <a:buNone/>
            </a:pPr>
            <a:endParaRPr lang="en-US"/>
          </a:p>
        </p:txBody>
      </p:sp>
      <p:sp>
        <p:nvSpPr>
          <p:cNvPr id="4" name="Footer Placeholder 3">
            <a:extLst>
              <a:ext uri="{FF2B5EF4-FFF2-40B4-BE49-F238E27FC236}">
                <a16:creationId xmlns:a16="http://schemas.microsoft.com/office/drawing/2014/main" id="{074869C9-E546-4932-93BD-B45FFC259E1D}"/>
              </a:ext>
            </a:extLst>
          </p:cNvPr>
          <p:cNvSpPr>
            <a:spLocks noGrp="1"/>
          </p:cNvSpPr>
          <p:nvPr>
            <p:ph type="ftr" sz="quarter" idx="11"/>
          </p:nvPr>
        </p:nvSpPr>
        <p:spPr/>
        <p:txBody>
          <a:bodyPr/>
          <a:lstStyle/>
          <a:p>
            <a:pPr>
              <a:defRPr/>
            </a:pPr>
            <a:r>
              <a:rPr lang="en-US"/>
              <a:t>www.nfhs.org</a:t>
            </a:r>
          </a:p>
        </p:txBody>
      </p:sp>
      <p:pic>
        <p:nvPicPr>
          <p:cNvPr id="8" name="Picture 7" descr="A person wearing a mask&#10;&#10;Description automatically generated with medium confidence">
            <a:extLst>
              <a:ext uri="{FF2B5EF4-FFF2-40B4-BE49-F238E27FC236}">
                <a16:creationId xmlns:a16="http://schemas.microsoft.com/office/drawing/2014/main" id="{F7EE80FC-9759-4274-9A31-27E640454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522" y="1989139"/>
            <a:ext cx="3911302" cy="4416512"/>
          </a:xfrm>
          <a:prstGeom prst="rect">
            <a:avLst/>
          </a:prstGeom>
        </p:spPr>
      </p:pic>
    </p:spTree>
    <p:extLst>
      <p:ext uri="{BB962C8B-B14F-4D97-AF65-F5344CB8AC3E}">
        <p14:creationId xmlns:p14="http://schemas.microsoft.com/office/powerpoint/2010/main" val="282737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314B-A78C-461F-BD82-79973DE6869D}"/>
              </a:ext>
            </a:extLst>
          </p:cNvPr>
          <p:cNvSpPr>
            <a:spLocks noGrp="1"/>
          </p:cNvSpPr>
          <p:nvPr>
            <p:ph type="title"/>
          </p:nvPr>
        </p:nvSpPr>
        <p:spPr/>
        <p:txBody>
          <a:bodyPr/>
          <a:lstStyle/>
          <a:p>
            <a:pPr>
              <a:defRPr/>
            </a:pPr>
            <a:r>
              <a:rPr lang="en-US" sz="2800">
                <a:solidFill>
                  <a:schemeClr val="accent3">
                    <a:lumMod val="75000"/>
                  </a:schemeClr>
                </a:solidFill>
                <a:ea typeface="Arial" panose="020B0604020202020204" pitchFamily="34" charset="0"/>
              </a:rPr>
              <a:t>The MANUAL- Part 3 - SIGNALS 36 &amp; 37</a:t>
            </a:r>
            <a:endParaRPr lang="en-US" sz="2800">
              <a:solidFill>
                <a:schemeClr val="accent3">
                  <a:lumMod val="75000"/>
                </a:schemeClr>
              </a:solidFill>
            </a:endParaRPr>
          </a:p>
        </p:txBody>
      </p:sp>
      <p:sp>
        <p:nvSpPr>
          <p:cNvPr id="4" name="Footer Placeholder 3">
            <a:extLst>
              <a:ext uri="{FF2B5EF4-FFF2-40B4-BE49-F238E27FC236}">
                <a16:creationId xmlns:a16="http://schemas.microsoft.com/office/drawing/2014/main" id="{5FD85963-1198-46A0-9962-584A8382250B}"/>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3A0EE320-FD3F-4CD8-BBDB-CF557F043B88}"/>
              </a:ext>
            </a:extLst>
          </p:cNvPr>
          <p:cNvSpPr>
            <a:spLocks noGrp="1"/>
          </p:cNvSpPr>
          <p:nvPr>
            <p:ph idx="1"/>
          </p:nvPr>
        </p:nvSpPr>
        <p:spPr/>
        <p:txBody>
          <a:bodyPr/>
          <a:lstStyle/>
          <a:p>
            <a:pPr>
              <a:defRPr/>
            </a:pPr>
            <a:r>
              <a:rPr lang="en-US" sz="2400">
                <a:ea typeface="Arial" panose="020B0604020202020204" pitchFamily="34" charset="0"/>
                <a:cs typeface="Calibri" panose="020F0502020204030204" pitchFamily="34" charset="0"/>
              </a:rPr>
              <a:t>Eliminate signal #37 (Team Control Foul)</a:t>
            </a:r>
          </a:p>
          <a:p>
            <a:pPr marL="0" indent="0">
              <a:buNone/>
              <a:defRPr/>
            </a:pPr>
            <a:endParaRPr lang="en-US" sz="2400">
              <a:ea typeface="Arial" panose="020B0604020202020204" pitchFamily="34" charset="0"/>
              <a:cs typeface="Calibri" panose="020F0502020204030204" pitchFamily="34" charset="0"/>
            </a:endParaRPr>
          </a:p>
          <a:p>
            <a:pPr>
              <a:defRPr/>
            </a:pPr>
            <a:r>
              <a:rPr lang="en-US" sz="2400">
                <a:ea typeface="Arial" panose="020B0604020202020204" pitchFamily="34" charset="0"/>
                <a:cs typeface="Calibri" panose="020F0502020204030204" pitchFamily="34" charset="0"/>
              </a:rPr>
              <a:t>Maintain use of signal #36 for Player Control and Team Control Foul</a:t>
            </a:r>
          </a:p>
          <a:p>
            <a:pPr lvl="1">
              <a:defRPr/>
            </a:pPr>
            <a:r>
              <a:rPr lang="en-US" sz="2200">
                <a:ea typeface="Arial" panose="020B0604020202020204" pitchFamily="34" charset="0"/>
                <a:cs typeface="Calibri" panose="020F0502020204030204" pitchFamily="34" charset="0"/>
              </a:rPr>
              <a:t>Preceded by stop clock (Signal 4). The same hand used to stop the clock is placed at the back of the head (Signal 36). The directional signal (Signal 6) shall be given and then indicate the ensuing throw in spot (Signal 7).</a:t>
            </a:r>
            <a:endParaRPr lang="en-US" sz="2200">
              <a:ea typeface="Arial" panose="020B0604020202020204" pitchFamily="34" charset="0"/>
              <a:cs typeface="Times New Roman" panose="02020603050405020304" pitchFamily="18" charset="0"/>
            </a:endParaRPr>
          </a:p>
          <a:p>
            <a:pPr lvl="1">
              <a:defRPr/>
            </a:pPr>
            <a:r>
              <a:rPr lang="en-US" sz="2400">
                <a:ea typeface="Arial" panose="020B0604020202020204" pitchFamily="34" charset="0"/>
                <a:cs typeface="Calibri" panose="020F0502020204030204" pitchFamily="34" charset="0"/>
              </a:rPr>
              <a:t>A common foul committed by a player while that player is in control of the ball or by an airborne shooter.</a:t>
            </a:r>
            <a:endParaRPr lang="en-US">
              <a:ea typeface="Arial" panose="020B0604020202020204" pitchFamily="34" charset="0"/>
              <a:cs typeface="Times New Roman" panose="02020603050405020304" pitchFamily="18" charset="0"/>
            </a:endParaRPr>
          </a:p>
          <a:p>
            <a:pPr lvl="1">
              <a:defRPr/>
            </a:pPr>
            <a:r>
              <a:rPr lang="en-US" sz="2400">
                <a:ea typeface="Arial" panose="020B0604020202020204" pitchFamily="34" charset="0"/>
                <a:cs typeface="Calibri" panose="020F0502020204030204" pitchFamily="34" charset="0"/>
              </a:rPr>
              <a:t>A common foul committed by a member of the team that has control.</a:t>
            </a:r>
            <a:endParaRPr lang="en-US" sz="2400">
              <a:ea typeface="Arial" panose="020B0604020202020204" pitchFamily="34" charset="0"/>
              <a:cs typeface="Times New Roman" panose="02020603050405020304" pitchFamily="18" charset="0"/>
            </a:endParaRPr>
          </a:p>
          <a:p>
            <a:pPr>
              <a:defRPr/>
            </a:pP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5F87FA-7E4D-4545-9655-0BD74741D934}"/>
              </a:ext>
            </a:extLst>
          </p:cNvPr>
          <p:cNvSpPr>
            <a:spLocks noGrp="1"/>
          </p:cNvSpPr>
          <p:nvPr>
            <p:ph type="ftr" sz="quarter" idx="11"/>
          </p:nvPr>
        </p:nvSpPr>
        <p:spPr/>
        <p:txBody>
          <a:bodyPr/>
          <a:lstStyle/>
          <a:p>
            <a:pPr>
              <a:defRPr/>
            </a:pPr>
            <a:r>
              <a:rPr lang="en-US"/>
              <a:t>www.nfhs.org</a:t>
            </a:r>
          </a:p>
        </p:txBody>
      </p:sp>
      <p:sp>
        <p:nvSpPr>
          <p:cNvPr id="5" name="Title 1">
            <a:extLst>
              <a:ext uri="{FF2B5EF4-FFF2-40B4-BE49-F238E27FC236}">
                <a16:creationId xmlns:a16="http://schemas.microsoft.com/office/drawing/2014/main" id="{156CFA1E-4E48-42FE-B912-A138280D51A4}"/>
              </a:ext>
            </a:extLst>
          </p:cNvPr>
          <p:cNvSpPr>
            <a:spLocks noGrp="1"/>
          </p:cNvSpPr>
          <p:nvPr>
            <p:ph type="title"/>
          </p:nvPr>
        </p:nvSpPr>
        <p:spPr>
          <a:xfrm>
            <a:off x="1940985" y="525463"/>
            <a:ext cx="10026649" cy="1204912"/>
          </a:xfrm>
        </p:spPr>
        <p:txBody>
          <a:bodyPr/>
          <a:lstStyle/>
          <a:p>
            <a:r>
              <a:rPr lang="en-US" sz="3600"/>
              <a:t>ELIMINATION OF TEAM CONTROL SIGNAL</a:t>
            </a:r>
            <a:endParaRPr lang="en-US"/>
          </a:p>
        </p:txBody>
      </p:sp>
      <p:sp>
        <p:nvSpPr>
          <p:cNvPr id="6" name="Content Placeholder 2">
            <a:extLst>
              <a:ext uri="{FF2B5EF4-FFF2-40B4-BE49-F238E27FC236}">
                <a16:creationId xmlns:a16="http://schemas.microsoft.com/office/drawing/2014/main" id="{BF437818-ABF5-441A-8F6D-BEBDD548BFFB}"/>
              </a:ext>
            </a:extLst>
          </p:cNvPr>
          <p:cNvSpPr txBox="1">
            <a:spLocks/>
          </p:cNvSpPr>
          <p:nvPr/>
        </p:nvSpPr>
        <p:spPr bwMode="auto">
          <a:xfrm>
            <a:off x="6917515" y="2749923"/>
            <a:ext cx="5050119" cy="33012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rgbClr val="414B56"/>
                </a:solidFill>
              </a:rPr>
              <a:t>The player-control foul signal (hand behind the head) will be used to indicate a player-control foul as well as a team-control foul. The punch signal used in the past to indicate a team-control foul was confusing and often used inappropriately.</a:t>
            </a:r>
          </a:p>
          <a:p>
            <a:endParaRPr lang="en-US"/>
          </a:p>
        </p:txBody>
      </p:sp>
      <p:pic>
        <p:nvPicPr>
          <p:cNvPr id="7" name="Picture 6" descr="A picture containing text, silhouette&#10;&#10;Description automatically generated">
            <a:extLst>
              <a:ext uri="{FF2B5EF4-FFF2-40B4-BE49-F238E27FC236}">
                <a16:creationId xmlns:a16="http://schemas.microsoft.com/office/drawing/2014/main" id="{D29E2E66-9EB7-453B-B4DA-418942D1C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216" y="2000598"/>
            <a:ext cx="5244443" cy="4356406"/>
          </a:xfrm>
          <a:prstGeom prst="rect">
            <a:avLst/>
          </a:prstGeom>
        </p:spPr>
      </p:pic>
    </p:spTree>
    <p:extLst>
      <p:ext uri="{BB962C8B-B14F-4D97-AF65-F5344CB8AC3E}">
        <p14:creationId xmlns:p14="http://schemas.microsoft.com/office/powerpoint/2010/main" val="47636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36163" y="4960143"/>
            <a:ext cx="7017167" cy="1715865"/>
          </a:xfrm>
        </p:spPr>
        <p:txBody>
          <a:bodyPr/>
          <a:lstStyle/>
          <a:p>
            <a:pPr algn="ctr" eaLnBrk="1" hangingPunct="1">
              <a:lnSpc>
                <a:spcPct val="100000"/>
              </a:lnSpc>
              <a:spcAft>
                <a:spcPts val="2400"/>
              </a:spcAft>
            </a:pP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727968" y="2906713"/>
            <a:ext cx="10741981" cy="1114871"/>
          </a:xfrm>
        </p:spPr>
        <p:txBody>
          <a:bodyPr/>
          <a:lstStyle/>
          <a:p>
            <a:pP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2021-2022 Points of Emphasis</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44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18F3-BE71-4774-AAC4-AD1093138E87}"/>
              </a:ext>
            </a:extLst>
          </p:cNvPr>
          <p:cNvSpPr>
            <a:spLocks noGrp="1"/>
          </p:cNvSpPr>
          <p:nvPr>
            <p:ph type="title"/>
          </p:nvPr>
        </p:nvSpPr>
        <p:spPr/>
        <p:txBody>
          <a:bodyPr/>
          <a:lstStyle/>
          <a:p>
            <a:pPr>
              <a:defRPr/>
            </a:pPr>
            <a:br>
              <a:rPr lang="en-US" sz="1800" u="sng">
                <a:latin typeface="Arial" panose="020B0604020202020204" pitchFamily="34" charset="0"/>
                <a:ea typeface="Arial" panose="020B0604020202020204" pitchFamily="34" charset="0"/>
              </a:rPr>
            </a:br>
            <a:r>
              <a:rPr lang="en-US" sz="2800">
                <a:ea typeface="Arial" panose="020B0604020202020204" pitchFamily="34" charset="0"/>
                <a:cs typeface="Calibri" panose="020F0502020204030204" pitchFamily="34" charset="0"/>
              </a:rPr>
              <a:t>OFFICIATING MECHANICS AND SIGNALS</a:t>
            </a:r>
            <a:br>
              <a:rPr lang="en-US" sz="1800">
                <a:latin typeface="Arial" panose="020B0604020202020204" pitchFamily="34" charset="0"/>
                <a:ea typeface="Arial" panose="020B0604020202020204" pitchFamily="34" charset="0"/>
              </a:rPr>
            </a:br>
            <a:endParaRPr lang="en-US"/>
          </a:p>
        </p:txBody>
      </p:sp>
      <p:sp>
        <p:nvSpPr>
          <p:cNvPr id="3" name="Content Placeholder 2">
            <a:extLst>
              <a:ext uri="{FF2B5EF4-FFF2-40B4-BE49-F238E27FC236}">
                <a16:creationId xmlns:a16="http://schemas.microsoft.com/office/drawing/2014/main" id="{D717DAEA-C74B-4D05-AAED-AB18C7AFEC66}"/>
              </a:ext>
            </a:extLst>
          </p:cNvPr>
          <p:cNvSpPr>
            <a:spLocks noGrp="1"/>
          </p:cNvSpPr>
          <p:nvPr>
            <p:ph idx="1"/>
          </p:nvPr>
        </p:nvSpPr>
        <p:spPr/>
        <p:txBody>
          <a:bodyPr/>
          <a:lstStyle/>
          <a:p>
            <a:pPr marL="0" indent="0">
              <a:buFont typeface="Wingdings" panose="05000000000000000000" pitchFamily="2" charset="2"/>
              <a:buNone/>
              <a:defRPr/>
            </a:pPr>
            <a:r>
              <a:rPr lang="en-US" sz="2400">
                <a:ea typeface="Arial" panose="020B0604020202020204" pitchFamily="34" charset="0"/>
                <a:cs typeface="Calibri" panose="020F0502020204030204" pitchFamily="34" charset="0"/>
              </a:rPr>
              <a:t>The NFHS Rules Committee expects officials to adhere to the approved mechanics and signals. By using only approved mechanics and signals it adds to the professional image of the officials and shows greater respect for the game. Officials at the High School level are part of an education-based activity and the use of proper mechanics and the avoidance of “personal style” is essential. </a:t>
            </a:r>
          </a:p>
          <a:p>
            <a:pPr>
              <a:defRPr/>
            </a:pPr>
            <a:endParaRPr lang="en-US" sz="2400">
              <a:cs typeface="Calibri" panose="020F0502020204030204" pitchFamily="34" charset="0"/>
            </a:endParaRPr>
          </a:p>
          <a:p>
            <a:pPr marL="0" indent="0">
              <a:buFont typeface="Wingdings" panose="05000000000000000000" pitchFamily="2" charset="2"/>
              <a:buNone/>
              <a:defRPr/>
            </a:pPr>
            <a:r>
              <a:rPr lang="en-US" sz="2400">
                <a:ea typeface="Arial" panose="020B0604020202020204" pitchFamily="34" charset="0"/>
                <a:cs typeface="Calibri" panose="020F0502020204030204" pitchFamily="34" charset="0"/>
              </a:rPr>
              <a:t>The reason for having signals is to communicate to players, coaches, table personnel, fans, and other officials on the floor.  The use of approved signals leads to more clear communication between all those involved.  To that end, for each ruling the proper sequence of signals is:</a:t>
            </a:r>
          </a:p>
          <a:p>
            <a:pPr>
              <a:defRPr/>
            </a:pPr>
            <a:endParaRPr lang="en-US"/>
          </a:p>
        </p:txBody>
      </p:sp>
      <p:sp>
        <p:nvSpPr>
          <p:cNvPr id="4" name="Footer Placeholder 3">
            <a:extLst>
              <a:ext uri="{FF2B5EF4-FFF2-40B4-BE49-F238E27FC236}">
                <a16:creationId xmlns:a16="http://schemas.microsoft.com/office/drawing/2014/main" id="{1D302545-F236-4257-8955-6D0BEECA3A62}"/>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DDCC-1CA2-469A-A58C-B2DA22D57889}"/>
              </a:ext>
            </a:extLst>
          </p:cNvPr>
          <p:cNvSpPr>
            <a:spLocks noGrp="1"/>
          </p:cNvSpPr>
          <p:nvPr>
            <p:ph type="title"/>
          </p:nvPr>
        </p:nvSpPr>
        <p:spPr/>
        <p:txBody>
          <a:bodyPr/>
          <a:lstStyle/>
          <a:p>
            <a:pPr>
              <a:defRPr/>
            </a:pPr>
            <a:br>
              <a:rPr lang="en-US" sz="2800">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OFFICIATING MECHANICS AND SIGNALS (cont.)</a:t>
            </a:r>
            <a:br>
              <a:rPr lang="en-US" sz="2800">
                <a:latin typeface="Arial" panose="020B0604020202020204" pitchFamily="34" charset="0"/>
                <a:ea typeface="Arial" panose="020B0604020202020204" pitchFamily="34" charset="0"/>
              </a:rPr>
            </a:br>
            <a:endParaRPr lang="en-US"/>
          </a:p>
        </p:txBody>
      </p:sp>
      <p:sp>
        <p:nvSpPr>
          <p:cNvPr id="3" name="Content Placeholder 2">
            <a:extLst>
              <a:ext uri="{FF2B5EF4-FFF2-40B4-BE49-F238E27FC236}">
                <a16:creationId xmlns:a16="http://schemas.microsoft.com/office/drawing/2014/main" id="{5C6FDEB8-CF75-4E1E-9869-E44207786825}"/>
              </a:ext>
            </a:extLst>
          </p:cNvPr>
          <p:cNvSpPr>
            <a:spLocks noGrp="1"/>
          </p:cNvSpPr>
          <p:nvPr>
            <p:ph idx="1"/>
          </p:nvPr>
        </p:nvSpPr>
        <p:spPr/>
        <p:txBody>
          <a:bodyPr/>
          <a:lstStyle/>
          <a:p>
            <a:pPr marL="177800" indent="0">
              <a:lnSpc>
                <a:spcPct val="115000"/>
              </a:lnSpc>
              <a:spcBef>
                <a:spcPts val="1200"/>
              </a:spcBef>
              <a:spcAft>
                <a:spcPts val="1200"/>
              </a:spcAft>
              <a:buFont typeface="Wingdings" panose="05000000000000000000" pitchFamily="2" charset="2"/>
              <a:buNone/>
              <a:defRPr/>
            </a:pPr>
            <a:r>
              <a:rPr lang="en-US" sz="1800">
                <a:latin typeface="Arial" panose="020B0604020202020204" pitchFamily="34" charset="0"/>
                <a:ea typeface="Arial" panose="020B0604020202020204" pitchFamily="34" charset="0"/>
              </a:rPr>
              <a:t>- </a:t>
            </a:r>
            <a:r>
              <a:rPr lang="en-US" sz="1800">
                <a:latin typeface="Calibri" panose="020F0502020204030204" pitchFamily="34" charset="0"/>
                <a:ea typeface="Arial" panose="020B0604020202020204" pitchFamily="34" charset="0"/>
                <a:cs typeface="Calibri" panose="020F0502020204030204" pitchFamily="34" charset="0"/>
              </a:rPr>
              <a:t>Stop the clock using the proper signal for a violation or foul.</a:t>
            </a:r>
          </a:p>
          <a:p>
            <a:pPr marL="177800" indent="0">
              <a:lnSpc>
                <a:spcPct val="115000"/>
              </a:lnSpc>
              <a:spcBef>
                <a:spcPts val="1200"/>
              </a:spcBef>
              <a:spcAft>
                <a:spcPts val="1200"/>
              </a:spcAft>
              <a:buFont typeface="Wingdings" panose="05000000000000000000" pitchFamily="2" charset="2"/>
              <a:buNone/>
              <a:defRPr/>
            </a:pPr>
            <a:r>
              <a:rPr lang="en-US" sz="1800">
                <a:latin typeface="Calibri" panose="020F0502020204030204" pitchFamily="34" charset="0"/>
                <a:ea typeface="Arial" panose="020B0604020202020204" pitchFamily="34" charset="0"/>
                <a:cs typeface="Calibri" panose="020F0502020204030204" pitchFamily="34" charset="0"/>
              </a:rPr>
              <a:t>- Signal held ball or the type of foul or violation.</a:t>
            </a:r>
          </a:p>
          <a:p>
            <a:pPr marL="401638" indent="-223838">
              <a:lnSpc>
                <a:spcPct val="115000"/>
              </a:lnSpc>
              <a:spcBef>
                <a:spcPts val="1200"/>
              </a:spcBef>
              <a:spcAft>
                <a:spcPts val="1200"/>
              </a:spcAft>
              <a:buFont typeface="Wingdings" panose="05000000000000000000" pitchFamily="2" charset="2"/>
              <a:buNone/>
              <a:defRPr/>
            </a:pPr>
            <a:r>
              <a:rPr lang="en-US" sz="1800">
                <a:latin typeface="Calibri" panose="020F0502020204030204" pitchFamily="34" charset="0"/>
                <a:ea typeface="Arial" panose="020B0604020202020204" pitchFamily="34" charset="0"/>
                <a:cs typeface="Calibri" panose="020F0502020204030204" pitchFamily="34" charset="0"/>
              </a:rPr>
              <a:t>- Verbally state the jersey color of the team entitled to the ball for the ensuing throw-in   and point in the direction of that team’s basket.</a:t>
            </a:r>
          </a:p>
          <a:p>
            <a:pPr marL="177800" indent="0">
              <a:lnSpc>
                <a:spcPct val="115000"/>
              </a:lnSpc>
              <a:spcBef>
                <a:spcPts val="1200"/>
              </a:spcBef>
              <a:spcAft>
                <a:spcPts val="1200"/>
              </a:spcAft>
              <a:buFont typeface="Wingdings" panose="05000000000000000000" pitchFamily="2" charset="2"/>
              <a:buNone/>
              <a:defRPr/>
            </a:pPr>
            <a:r>
              <a:rPr lang="en-US" sz="1800">
                <a:latin typeface="Calibri" panose="020F0502020204030204" pitchFamily="34" charset="0"/>
                <a:ea typeface="Arial" panose="020B0604020202020204" pitchFamily="34" charset="0"/>
                <a:cs typeface="Calibri" panose="020F0502020204030204" pitchFamily="34" charset="0"/>
              </a:rPr>
              <a:t>- Indicate the throw-in location.</a:t>
            </a:r>
          </a:p>
          <a:p>
            <a:pPr marL="0" indent="0">
              <a:lnSpc>
                <a:spcPct val="115000"/>
              </a:lnSpc>
              <a:spcBef>
                <a:spcPts val="1200"/>
              </a:spcBef>
              <a:spcAft>
                <a:spcPts val="1200"/>
              </a:spcAft>
              <a:buFont typeface="Wingdings" panose="05000000000000000000" pitchFamily="2" charset="2"/>
              <a:buNone/>
              <a:defRPr/>
            </a:pPr>
            <a:r>
              <a:rPr lang="en-US" sz="1800" b="1">
                <a:latin typeface="Calibri" panose="020F0502020204030204" pitchFamily="34" charset="0"/>
                <a:ea typeface="Arial" panose="020B0604020202020204" pitchFamily="34" charset="0"/>
                <a:cs typeface="Calibri" panose="020F0502020204030204" pitchFamily="34" charset="0"/>
              </a:rPr>
              <a:t>Note:</a:t>
            </a:r>
            <a:r>
              <a:rPr lang="en-US" sz="1800">
                <a:latin typeface="Calibri" panose="020F0502020204030204" pitchFamily="34" charset="0"/>
                <a:ea typeface="Arial" panose="020B0604020202020204" pitchFamily="34" charset="0"/>
                <a:cs typeface="Calibri" panose="020F0502020204030204" pitchFamily="34" charset="0"/>
              </a:rPr>
              <a:t> Due to the change in the approved signal used for player/team control foul, the “punch signal” has been eliminated.</a:t>
            </a:r>
          </a:p>
          <a:p>
            <a:pPr>
              <a:defRPr/>
            </a:pPr>
            <a:endParaRPr lang="en-US"/>
          </a:p>
        </p:txBody>
      </p:sp>
      <p:sp>
        <p:nvSpPr>
          <p:cNvPr id="4" name="Footer Placeholder 3">
            <a:extLst>
              <a:ext uri="{FF2B5EF4-FFF2-40B4-BE49-F238E27FC236}">
                <a16:creationId xmlns:a16="http://schemas.microsoft.com/office/drawing/2014/main" id="{3B4D8996-5903-4EE4-AF3B-2EB2907772DB}"/>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2849733" y="4660777"/>
            <a:ext cx="7203598" cy="2015231"/>
          </a:xfrm>
        </p:spPr>
        <p:txBody>
          <a:bodyPr/>
          <a:lstStyle/>
          <a:p>
            <a:pPr marL="0" marR="0" lvl="0" indent="0" algn="l" defTabSz="914400" rtl="0" eaLnBrk="1" fontAlgn="base" latinLnBrk="0" hangingPunct="1">
              <a:lnSpc>
                <a:spcPct val="100000"/>
              </a:lnSpc>
              <a:spcBef>
                <a:spcPts val="1200"/>
              </a:spcBef>
              <a:spcAft>
                <a:spcPct val="0"/>
              </a:spcAft>
              <a:buClrTx/>
              <a:buSzTx/>
              <a:buFont typeface="Wingdings" panose="05000000000000000000" pitchFamily="2" charset="2"/>
              <a:buNone/>
              <a:tabLst/>
              <a:defRPr/>
            </a:pPr>
            <a:r>
              <a:rPr kumimoji="0" lang="en-US" altLang="en-US" sz="3500" b="0" i="0" u="none" strike="noStrike" kern="1200" cap="none" spc="0" normalizeH="0" baseline="0" noProof="0" dirty="0">
                <a:ln>
                  <a:noFill/>
                </a:ln>
                <a:effectLst/>
                <a:uLnTx/>
                <a:uFillTx/>
                <a:latin typeface="Comic Sans MS" panose="030F0702030302020204" pitchFamily="66" charset="0"/>
                <a:ea typeface="+mn-ea"/>
                <a:cs typeface="+mn-cs"/>
              </a:rPr>
              <a:t>&gt; 21-22 Rules/Points of Emphasis </a:t>
            </a:r>
            <a:br>
              <a:rPr kumimoji="0" lang="en-US" altLang="en-US" sz="3500" b="0" i="0" u="none" strike="noStrike" kern="1200" cap="none" spc="0" normalizeH="0" baseline="0" noProof="0" dirty="0">
                <a:ln>
                  <a:noFill/>
                </a:ln>
                <a:effectLst/>
                <a:uLnTx/>
                <a:uFillTx/>
                <a:latin typeface="Comic Sans MS" panose="030F0702030302020204" pitchFamily="66" charset="0"/>
                <a:ea typeface="+mn-ea"/>
                <a:cs typeface="+mn-cs"/>
              </a:rPr>
            </a:br>
            <a:r>
              <a:rPr kumimoji="0" lang="en-US" altLang="en-US" sz="3500" b="0" i="0" u="none" strike="noStrike" kern="1200" cap="none" spc="0" normalizeH="0" baseline="0" noProof="0" dirty="0">
                <a:ln>
                  <a:noFill/>
                </a:ln>
                <a:effectLst/>
                <a:uLnTx/>
                <a:uFillTx/>
                <a:latin typeface="Comic Sans MS" panose="030F0702030302020204" pitchFamily="66" charset="0"/>
                <a:ea typeface="+mn-ea"/>
                <a:cs typeface="+mn-cs"/>
              </a:rPr>
              <a:t>&gt; CT Concussion Management</a:t>
            </a:r>
            <a:br>
              <a:rPr kumimoji="0" lang="en-US" altLang="en-US" sz="3500" b="0" i="0" u="none" strike="noStrike" kern="1200" cap="none" spc="0" normalizeH="0" baseline="0" noProof="0" dirty="0">
                <a:ln>
                  <a:noFill/>
                </a:ln>
                <a:effectLst/>
                <a:uLnTx/>
                <a:uFillTx/>
                <a:latin typeface="Comic Sans MS" panose="030F0702030302020204" pitchFamily="66" charset="0"/>
                <a:ea typeface="+mn-ea"/>
                <a:cs typeface="+mn-cs"/>
              </a:rPr>
            </a:br>
            <a:r>
              <a:rPr kumimoji="0" lang="en-US" altLang="en-US" sz="3500" b="0" i="0" u="none" strike="noStrike" kern="1200" cap="none" spc="0" normalizeH="0" baseline="0" noProof="0" dirty="0">
                <a:ln>
                  <a:noFill/>
                </a:ln>
                <a:effectLst/>
                <a:uLnTx/>
                <a:uFillTx/>
                <a:latin typeface="Comic Sans MS" panose="030F0702030302020204" pitchFamily="66" charset="0"/>
                <a:ea typeface="+mn-ea"/>
                <a:cs typeface="+mn-cs"/>
              </a:rPr>
              <a:t>&gt; CT Adopted Mechanics</a:t>
            </a:r>
            <a:br>
              <a:rPr kumimoji="0" lang="en-US" altLang="en-US" sz="3200" b="0" i="0" u="none" strike="noStrike" kern="1200" cap="none" spc="0" normalizeH="0" baseline="0" noProof="0" dirty="0">
                <a:ln>
                  <a:noFill/>
                </a:ln>
                <a:solidFill>
                  <a:srgbClr val="414B56"/>
                </a:solidFill>
                <a:effectLst/>
                <a:uLnTx/>
                <a:uFillTx/>
                <a:latin typeface="Comic Sans MS" panose="030F0702030302020204" pitchFamily="66" charset="0"/>
                <a:ea typeface="+mn-ea"/>
                <a:cs typeface="+mn-cs"/>
              </a:rPr>
            </a:br>
            <a:endParaRPr kumimoji="0" lang="en-US" altLang="en-US" sz="3200" b="1" i="0" u="none" strike="noStrike" kern="1200" cap="none" spc="0" normalizeH="0" baseline="0" noProof="0" dirty="0">
              <a:ln>
                <a:noFill/>
              </a:ln>
              <a:solidFill>
                <a:srgbClr val="414B56"/>
              </a:solidFill>
              <a:effectLst/>
              <a:uLnTx/>
              <a:uFillTx/>
              <a:latin typeface="Calibri"/>
              <a:ea typeface="+mn-ea"/>
              <a:cs typeface="+mn-cs"/>
            </a:endParaRPr>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963613" y="2906713"/>
            <a:ext cx="10363200" cy="1185893"/>
          </a:xfrm>
        </p:spPr>
        <p:txBody>
          <a:bodyPr/>
          <a:lstStyle/>
          <a:p>
            <a:pPr algn="ctr" eaLnBrk="1" hangingPunct="1"/>
            <a:r>
              <a:rPr kumimoji="0" lang="en-US" altLang="en-US" sz="60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Agenda</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799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15F10-AD8C-4BED-8592-8FCF47509FA5}"/>
              </a:ext>
            </a:extLst>
          </p:cNvPr>
          <p:cNvSpPr>
            <a:spLocks noGrp="1"/>
          </p:cNvSpPr>
          <p:nvPr>
            <p:ph type="title"/>
          </p:nvPr>
        </p:nvSpPr>
        <p:spPr/>
        <p:txBody>
          <a:bodyPr/>
          <a:lstStyle/>
          <a:p>
            <a:r>
              <a:rPr lang="en-US"/>
              <a:t>OFFICIATING MECHANICS AND SIGNALS</a:t>
            </a:r>
          </a:p>
        </p:txBody>
      </p:sp>
      <p:sp>
        <p:nvSpPr>
          <p:cNvPr id="3" name="Content Placeholder 2">
            <a:extLst>
              <a:ext uri="{FF2B5EF4-FFF2-40B4-BE49-F238E27FC236}">
                <a16:creationId xmlns:a16="http://schemas.microsoft.com/office/drawing/2014/main" id="{0493C8A8-0B9C-4BE0-BB4A-33A9CB49ACB1}"/>
              </a:ext>
            </a:extLst>
          </p:cNvPr>
          <p:cNvSpPr>
            <a:spLocks noGrp="1"/>
          </p:cNvSpPr>
          <p:nvPr>
            <p:ph idx="1"/>
          </p:nvPr>
        </p:nvSpPr>
        <p:spPr>
          <a:xfrm>
            <a:off x="1855694" y="5688951"/>
            <a:ext cx="9621371" cy="643586"/>
          </a:xfrm>
        </p:spPr>
        <p:txBody>
          <a:bodyPr/>
          <a:lstStyle/>
          <a:p>
            <a:pPr marL="0" indent="0">
              <a:buNone/>
            </a:pPr>
            <a:r>
              <a:rPr lang="en-US" sz="2400"/>
              <a:t>Signals are used to communicate to players, coaches, table personnel, fans and other officials on the floor what has occurred.</a:t>
            </a:r>
          </a:p>
        </p:txBody>
      </p:sp>
      <p:sp>
        <p:nvSpPr>
          <p:cNvPr id="4" name="Footer Placeholder 3">
            <a:extLst>
              <a:ext uri="{FF2B5EF4-FFF2-40B4-BE49-F238E27FC236}">
                <a16:creationId xmlns:a16="http://schemas.microsoft.com/office/drawing/2014/main" id="{E0022649-30E3-4733-BBDE-81F146731835}"/>
              </a:ext>
            </a:extLst>
          </p:cNvPr>
          <p:cNvSpPr>
            <a:spLocks noGrp="1"/>
          </p:cNvSpPr>
          <p:nvPr>
            <p:ph type="ftr" sz="quarter" idx="11"/>
          </p:nvPr>
        </p:nvSpPr>
        <p:spPr/>
        <p:txBody>
          <a:bodyPr/>
          <a:lstStyle/>
          <a:p>
            <a:pPr>
              <a:defRPr/>
            </a:pPr>
            <a:r>
              <a:rPr lang="en-US"/>
              <a:t>www.nfhs.org</a:t>
            </a:r>
          </a:p>
        </p:txBody>
      </p:sp>
      <p:pic>
        <p:nvPicPr>
          <p:cNvPr id="8" name="Picture 7" descr="A picture containing text&#10;&#10;Description automatically generated">
            <a:extLst>
              <a:ext uri="{FF2B5EF4-FFF2-40B4-BE49-F238E27FC236}">
                <a16:creationId xmlns:a16="http://schemas.microsoft.com/office/drawing/2014/main" id="{D9B20947-4BD2-4B89-9908-450340115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5" y="1927223"/>
            <a:ext cx="8449056" cy="3877056"/>
          </a:xfrm>
          <a:prstGeom prst="rect">
            <a:avLst/>
          </a:prstGeom>
        </p:spPr>
      </p:pic>
    </p:spTree>
    <p:extLst>
      <p:ext uri="{BB962C8B-B14F-4D97-AF65-F5344CB8AC3E}">
        <p14:creationId xmlns:p14="http://schemas.microsoft.com/office/powerpoint/2010/main" val="3121304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1023-63AB-475F-A939-D5FD2791DEC2}"/>
              </a:ext>
            </a:extLst>
          </p:cNvPr>
          <p:cNvSpPr>
            <a:spLocks noGrp="1"/>
          </p:cNvSpPr>
          <p:nvPr>
            <p:ph type="title"/>
          </p:nvPr>
        </p:nvSpPr>
        <p:spPr/>
        <p:txBody>
          <a:bodyPr/>
          <a:lstStyle/>
          <a:p>
            <a:pPr>
              <a:defRPr/>
            </a:pPr>
            <a:br>
              <a:rPr lang="en-US" sz="2800">
                <a:latin typeface="Arial" panose="020B0604020202020204" pitchFamily="34" charset="0"/>
                <a:ea typeface="Arial" panose="020B0604020202020204" pitchFamily="34" charset="0"/>
              </a:rPr>
            </a:br>
            <a:r>
              <a:rPr lang="en-US" sz="2800">
                <a:latin typeface="Arial" panose="020B0604020202020204" pitchFamily="34" charset="0"/>
                <a:ea typeface="Arial" panose="020B0604020202020204" pitchFamily="34" charset="0"/>
              </a:rPr>
              <a:t>TIME-OUT ADMINISTRATION </a:t>
            </a:r>
            <a:br>
              <a:rPr lang="en-US" sz="1800">
                <a:latin typeface="Arial" panose="020B0604020202020204" pitchFamily="34" charset="0"/>
                <a:ea typeface="Arial" panose="020B0604020202020204" pitchFamily="34" charset="0"/>
              </a:rPr>
            </a:br>
            <a:endParaRPr lang="en-US"/>
          </a:p>
        </p:txBody>
      </p:sp>
      <p:sp>
        <p:nvSpPr>
          <p:cNvPr id="3" name="Content Placeholder 2">
            <a:extLst>
              <a:ext uri="{FF2B5EF4-FFF2-40B4-BE49-F238E27FC236}">
                <a16:creationId xmlns:a16="http://schemas.microsoft.com/office/drawing/2014/main" id="{ECD73C60-1EB6-4764-8379-F8B0BC94EFE0}"/>
              </a:ext>
            </a:extLst>
          </p:cNvPr>
          <p:cNvSpPr>
            <a:spLocks noGrp="1"/>
          </p:cNvSpPr>
          <p:nvPr>
            <p:ph idx="1"/>
          </p:nvPr>
        </p:nvSpPr>
        <p:spPr>
          <a:xfrm>
            <a:off x="1715482" y="1993900"/>
            <a:ext cx="10026650" cy="4338637"/>
          </a:xfrm>
        </p:spPr>
        <p:txBody>
          <a:bodyPr/>
          <a:lstStyle/>
          <a:p>
            <a:pPr marL="0" indent="0">
              <a:lnSpc>
                <a:spcPct val="115000"/>
              </a:lnSpc>
              <a:spcBef>
                <a:spcPts val="1200"/>
              </a:spcBef>
              <a:spcAft>
                <a:spcPts val="1200"/>
              </a:spcAft>
              <a:buFont typeface="Wingdings" panose="05000000000000000000" pitchFamily="2" charset="2"/>
              <a:buNone/>
              <a:defRPr/>
            </a:pPr>
            <a:r>
              <a:rPr lang="en-US" sz="2400" b="1">
                <a:ea typeface="Arial" panose="020B0604020202020204" pitchFamily="34" charset="0"/>
                <a:cs typeface="Calibri" panose="020F0502020204030204" pitchFamily="34" charset="0"/>
              </a:rPr>
              <a:t>During a “dead” ball, EITHER team may be granted a time out</a:t>
            </a:r>
            <a:r>
              <a:rPr lang="en-US" sz="2400">
                <a:ea typeface="Arial" panose="020B0604020202020204" pitchFamily="34" charset="0"/>
                <a:cs typeface="Calibri" panose="020F0502020204030204" pitchFamily="34" charset="0"/>
              </a:rPr>
              <a:t>. During a live ball, only the team in control of the ball may be granted a timeout. It is important officials verify there is PLAYER control prior to granting the request.</a:t>
            </a:r>
            <a:r>
              <a:rPr lang="en-US" sz="2400" b="1">
                <a:ea typeface="Arial" panose="020B0604020202020204" pitchFamily="34" charset="0"/>
                <a:cs typeface="Calibri" panose="020F0502020204030204" pitchFamily="34" charset="0"/>
              </a:rPr>
              <a:t>   </a:t>
            </a:r>
            <a:endParaRPr lang="en-US" sz="2400">
              <a:ea typeface="Arial" panose="020B0604020202020204" pitchFamily="34" charset="0"/>
              <a:cs typeface="Calibri" panose="020F0502020204030204" pitchFamily="34" charset="0"/>
            </a:endParaRPr>
          </a:p>
          <a:p>
            <a:pPr marL="114300" indent="0">
              <a:lnSpc>
                <a:spcPct val="115000"/>
              </a:lnSpc>
              <a:spcBef>
                <a:spcPts val="1200"/>
              </a:spcBef>
              <a:spcAft>
                <a:spcPts val="1200"/>
              </a:spcAft>
              <a:buFont typeface="Wingdings" panose="05000000000000000000" pitchFamily="2" charset="2"/>
              <a:buNone/>
              <a:defRPr/>
            </a:pPr>
            <a:r>
              <a:rPr lang="en-US" sz="2400" b="1">
                <a:ea typeface="Arial" panose="020B0604020202020204" pitchFamily="34" charset="0"/>
                <a:cs typeface="Calibri" panose="020F0502020204030204" pitchFamily="34" charset="0"/>
              </a:rPr>
              <a:t>	- Head Coach requesting: </a:t>
            </a:r>
            <a:r>
              <a:rPr lang="en-US" sz="2400">
                <a:ea typeface="Arial" panose="020B0604020202020204" pitchFamily="34" charset="0"/>
                <a:cs typeface="Calibri" panose="020F0502020204030204" pitchFamily="34" charset="0"/>
              </a:rPr>
              <a:t>Coaches must understand that just because 	they have requested a timeout does not guarantee it will be granted. 	Remember, only the head coach or a player of the team in control of the 	ball may legally request a timeout. Officials must be sure the head 	coach is making the request. This request may be oral or visual.</a:t>
            </a:r>
          </a:p>
          <a:p>
            <a:pPr>
              <a:defRPr/>
            </a:pPr>
            <a:endParaRPr lang="en-US"/>
          </a:p>
        </p:txBody>
      </p:sp>
      <p:sp>
        <p:nvSpPr>
          <p:cNvPr id="4" name="Footer Placeholder 3">
            <a:extLst>
              <a:ext uri="{FF2B5EF4-FFF2-40B4-BE49-F238E27FC236}">
                <a16:creationId xmlns:a16="http://schemas.microsoft.com/office/drawing/2014/main" id="{F56C1F9B-16B5-47B8-8C03-A34450F0C66E}"/>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C9C4-F794-4C5D-B73F-0D57241750D3}"/>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TIME-OUT ADMINISTRATION (cont.)</a:t>
            </a:r>
            <a:endParaRPr lang="en-US" sz="2800">
              <a:cs typeface="Calibri" panose="020F0502020204030204" pitchFamily="34" charset="0"/>
            </a:endParaRPr>
          </a:p>
        </p:txBody>
      </p:sp>
      <p:sp>
        <p:nvSpPr>
          <p:cNvPr id="3" name="Content Placeholder 2">
            <a:extLst>
              <a:ext uri="{FF2B5EF4-FFF2-40B4-BE49-F238E27FC236}">
                <a16:creationId xmlns:a16="http://schemas.microsoft.com/office/drawing/2014/main" id="{5E8CB95F-00E3-4B68-AE48-79CFFD691A29}"/>
              </a:ext>
            </a:extLst>
          </p:cNvPr>
          <p:cNvSpPr>
            <a:spLocks noGrp="1"/>
          </p:cNvSpPr>
          <p:nvPr>
            <p:ph idx="1"/>
          </p:nvPr>
        </p:nvSpPr>
        <p:spPr>
          <a:xfrm>
            <a:off x="1962150" y="1993900"/>
            <a:ext cx="10026650" cy="4338638"/>
          </a:xfrm>
        </p:spPr>
        <p:txBody>
          <a:bodyPr/>
          <a:lstStyle/>
          <a:p>
            <a:pPr>
              <a:buFontTx/>
              <a:buChar char="-"/>
            </a:pPr>
            <a:r>
              <a:rPr lang="en-US" altLang="en-US" sz="1800" b="1">
                <a:ea typeface="Arial" panose="020B0604020202020204" pitchFamily="34" charset="0"/>
                <a:cs typeface="Calibri" panose="020F0502020204030204" pitchFamily="34" charset="0"/>
              </a:rPr>
              <a:t>Player control</a:t>
            </a:r>
            <a:r>
              <a:rPr lang="en-US" altLang="en-US" sz="1800">
                <a:ea typeface="Arial" panose="020B0604020202020204" pitchFamily="34" charset="0"/>
                <a:cs typeface="Calibri" panose="020F0502020204030204" pitchFamily="34" charset="0"/>
              </a:rPr>
              <a:t>. The committee is still concerned that officials are granting timeouts while the ball is loose and not in player control. Over the years, an officiating philosophy has developed that teaches officials to grant loose ball timeouts quickly to avoid rough play and stop additional players from diving onto the loose ball pile. While preventing rough play is desirable, that concept cannot supersede the basic rule that a player must be in control of the ball for a timeout to be legally granted. When in doubt, do not grant the timeout. Additionally, do not hesitate to charge fouls for players “jumping on” another player.  “Going for the ball” does not justify this rough play.</a:t>
            </a:r>
          </a:p>
          <a:p>
            <a:pPr>
              <a:buFont typeface="Wingdings" panose="05000000000000000000" pitchFamily="2" charset="2"/>
              <a:buNone/>
            </a:pPr>
            <a:endParaRPr lang="en-US" altLang="en-US" sz="1800">
              <a:ea typeface="Arial" panose="020B0604020202020204" pitchFamily="34" charset="0"/>
              <a:cs typeface="Calibri" panose="020F0502020204030204" pitchFamily="34" charset="0"/>
            </a:endParaRPr>
          </a:p>
          <a:p>
            <a:pPr>
              <a:buFont typeface="Wingdings" panose="05000000000000000000" pitchFamily="2" charset="2"/>
              <a:buNone/>
              <a:tabLst>
                <a:tab pos="401638" algn="l"/>
              </a:tabLst>
            </a:pPr>
            <a:r>
              <a:rPr lang="en-US" altLang="en-US" sz="1800">
                <a:ea typeface="Arial" panose="020B0604020202020204" pitchFamily="34" charset="0"/>
                <a:cs typeface="Calibri" panose="020F0502020204030204" pitchFamily="34" charset="0"/>
              </a:rPr>
              <a:t>-</a:t>
            </a:r>
            <a:r>
              <a:rPr lang="en-US" altLang="en-US" sz="1800" b="1">
                <a:ea typeface="Arial" panose="020B0604020202020204" pitchFamily="34" charset="0"/>
                <a:cs typeface="Calibri" panose="020F0502020204030204" pitchFamily="34" charset="0"/>
              </a:rPr>
              <a:t>	Granting Timeout Requests:</a:t>
            </a:r>
            <a:r>
              <a:rPr lang="en-US" altLang="en-US" sz="1800">
                <a:ea typeface="Arial" panose="020B0604020202020204" pitchFamily="34" charset="0"/>
                <a:cs typeface="Calibri" panose="020F0502020204030204" pitchFamily="34" charset="0"/>
              </a:rPr>
              <a:t> Ideally, granting the timeout should be the responsibility of the primary 	coverage official. However, other official(s) may become aware that a timeout is being 	requested. In all cases, officials must be certain there is player control prior to granting the 	timeout request. Officials should also be aware of situations where timeouts are more likely to 	be requested e.g. end of the period/ game or a team has made several baskets in a row.</a:t>
            </a:r>
          </a:p>
          <a:p>
            <a:endParaRPr lang="en-US" altLang="en-US">
              <a:ea typeface="Arial" panose="020B060402020202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49118C84-4BA4-4651-A1F6-8F6EC7F77205}"/>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30410-362F-4CEF-A188-D60C4E29C288}"/>
              </a:ext>
            </a:extLst>
          </p:cNvPr>
          <p:cNvSpPr>
            <a:spLocks noGrp="1"/>
          </p:cNvSpPr>
          <p:nvPr>
            <p:ph type="title"/>
          </p:nvPr>
        </p:nvSpPr>
        <p:spPr/>
        <p:txBody>
          <a:bodyPr/>
          <a:lstStyle/>
          <a:p>
            <a:r>
              <a:rPr lang="en-US"/>
              <a:t>TIMEOUT ADMINISTRATION</a:t>
            </a:r>
          </a:p>
        </p:txBody>
      </p:sp>
      <p:sp>
        <p:nvSpPr>
          <p:cNvPr id="3" name="Content Placeholder 2">
            <a:extLst>
              <a:ext uri="{FF2B5EF4-FFF2-40B4-BE49-F238E27FC236}">
                <a16:creationId xmlns:a16="http://schemas.microsoft.com/office/drawing/2014/main" id="{3EF22313-4EC1-4349-9E9B-8B4C6529ECBA}"/>
              </a:ext>
            </a:extLst>
          </p:cNvPr>
          <p:cNvSpPr>
            <a:spLocks noGrp="1"/>
          </p:cNvSpPr>
          <p:nvPr>
            <p:ph idx="1"/>
          </p:nvPr>
        </p:nvSpPr>
        <p:spPr>
          <a:xfrm>
            <a:off x="6985748" y="3254188"/>
            <a:ext cx="4981886" cy="3073588"/>
          </a:xfrm>
        </p:spPr>
        <p:txBody>
          <a:bodyPr/>
          <a:lstStyle/>
          <a:p>
            <a:pPr marL="0" indent="0">
              <a:buNone/>
            </a:pPr>
            <a:r>
              <a:rPr lang="en-US"/>
              <a:t>A player must be in possession of the ball for the coach of that team or a player of that team to call a timeout.</a:t>
            </a:r>
          </a:p>
        </p:txBody>
      </p:sp>
      <p:sp>
        <p:nvSpPr>
          <p:cNvPr id="4" name="Footer Placeholder 3">
            <a:extLst>
              <a:ext uri="{FF2B5EF4-FFF2-40B4-BE49-F238E27FC236}">
                <a16:creationId xmlns:a16="http://schemas.microsoft.com/office/drawing/2014/main" id="{BCCB44F5-C633-40A2-BA91-8FBA6D805C6B}"/>
              </a:ext>
            </a:extLst>
          </p:cNvPr>
          <p:cNvSpPr>
            <a:spLocks noGrp="1"/>
          </p:cNvSpPr>
          <p:nvPr>
            <p:ph type="ftr" sz="quarter" idx="11"/>
          </p:nvPr>
        </p:nvSpPr>
        <p:spPr/>
        <p:txBody>
          <a:bodyPr/>
          <a:lstStyle/>
          <a:p>
            <a:pPr>
              <a:defRPr/>
            </a:pPr>
            <a:r>
              <a:rPr lang="en-US"/>
              <a:t>www.nfhs.org</a:t>
            </a:r>
          </a:p>
        </p:txBody>
      </p:sp>
      <p:pic>
        <p:nvPicPr>
          <p:cNvPr id="7" name="Picture 6" descr="Text&#10;&#10;Description automatically generated">
            <a:extLst>
              <a:ext uri="{FF2B5EF4-FFF2-40B4-BE49-F238E27FC236}">
                <a16:creationId xmlns:a16="http://schemas.microsoft.com/office/drawing/2014/main" id="{0655F6C4-E4A9-46EB-9925-527406EEE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870" y="1971094"/>
            <a:ext cx="5304439" cy="4461678"/>
          </a:xfrm>
          <a:prstGeom prst="rect">
            <a:avLst/>
          </a:prstGeom>
        </p:spPr>
      </p:pic>
    </p:spTree>
    <p:extLst>
      <p:ext uri="{BB962C8B-B14F-4D97-AF65-F5344CB8AC3E}">
        <p14:creationId xmlns:p14="http://schemas.microsoft.com/office/powerpoint/2010/main" val="3993698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B401-E75A-46BF-BB5B-9D2CDEF7BE87}"/>
              </a:ext>
            </a:extLst>
          </p:cNvPr>
          <p:cNvSpPr>
            <a:spLocks noGrp="1"/>
          </p:cNvSpPr>
          <p:nvPr>
            <p:ph type="title"/>
          </p:nvPr>
        </p:nvSpPr>
        <p:spPr/>
        <p:txBody>
          <a:bodyPr/>
          <a:lstStyle/>
          <a:p>
            <a:pPr>
              <a:defRPr/>
            </a:pPr>
            <a:br>
              <a:rPr lang="en-US" sz="2800" u="sng">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UNSPORTING CONDUCT</a:t>
            </a:r>
            <a:br>
              <a:rPr lang="en-US" sz="1800">
                <a:latin typeface="Arial" panose="020B0604020202020204" pitchFamily="34" charset="0"/>
                <a:ea typeface="Arial" panose="020B0604020202020204" pitchFamily="34" charset="0"/>
              </a:rPr>
            </a:br>
            <a:endParaRPr lang="en-US"/>
          </a:p>
        </p:txBody>
      </p:sp>
      <p:sp>
        <p:nvSpPr>
          <p:cNvPr id="3" name="Content Placeholder 2">
            <a:extLst>
              <a:ext uri="{FF2B5EF4-FFF2-40B4-BE49-F238E27FC236}">
                <a16:creationId xmlns:a16="http://schemas.microsoft.com/office/drawing/2014/main" id="{0D43ACEB-288E-4C64-9987-45B7EEF8D0A1}"/>
              </a:ext>
            </a:extLst>
          </p:cNvPr>
          <p:cNvSpPr>
            <a:spLocks noGrp="1"/>
          </p:cNvSpPr>
          <p:nvPr>
            <p:ph idx="1"/>
          </p:nvPr>
        </p:nvSpPr>
        <p:spPr/>
        <p:txBody>
          <a:bodyPr/>
          <a:lstStyle/>
          <a:p>
            <a:pPr marL="0" indent="0">
              <a:lnSpc>
                <a:spcPct val="115000"/>
              </a:lnSpc>
              <a:spcBef>
                <a:spcPts val="0"/>
              </a:spcBef>
              <a:spcAft>
                <a:spcPts val="0"/>
              </a:spcAft>
              <a:buFont typeface="Wingdings" panose="05000000000000000000" pitchFamily="2" charset="2"/>
              <a:buNone/>
              <a:defRPr/>
            </a:pPr>
            <a:r>
              <a:rPr lang="en-US" sz="1800" b="1">
                <a:ea typeface="Arial" panose="020B0604020202020204" pitchFamily="34" charset="0"/>
                <a:cs typeface="Calibri" panose="020F0502020204030204" pitchFamily="34" charset="0"/>
              </a:rPr>
              <a:t>Unsporting conduct. </a:t>
            </a:r>
            <a:r>
              <a:rPr lang="en-US" sz="1800">
                <a:ea typeface="Arial" panose="020B0604020202020204" pitchFamily="34" charset="0"/>
                <a:cs typeface="Calibri" panose="020F0502020204030204" pitchFamily="34" charset="0"/>
              </a:rPr>
              <a:t>The committee is concerned about inappropriate conduct by players, bench personnel, coaches, officials, and spectators. Programs are educationally based and conduct that is not tolerated in other educational settings shall not be accepted. Therefore, each group has the responsibility to demonstrate civility and citizenship.</a:t>
            </a:r>
          </a:p>
          <a:p>
            <a:pPr marL="512763" indent="-222250">
              <a:lnSpc>
                <a:spcPct val="115000"/>
              </a:lnSpc>
              <a:spcBef>
                <a:spcPts val="0"/>
              </a:spcBef>
              <a:spcAft>
                <a:spcPts val="0"/>
              </a:spcAft>
              <a:defRPr/>
            </a:pPr>
            <a:r>
              <a:rPr lang="en-US" sz="1800">
                <a:ea typeface="Arial" panose="020B0604020202020204" pitchFamily="34" charset="0"/>
                <a:cs typeface="Calibri" panose="020F0502020204030204" pitchFamily="34" charset="0"/>
              </a:rPr>
              <a:t>To this effect:</a:t>
            </a:r>
          </a:p>
          <a:p>
            <a:pPr marL="0" indent="0">
              <a:lnSpc>
                <a:spcPct val="115000"/>
              </a:lnSpc>
              <a:spcBef>
                <a:spcPts val="0"/>
              </a:spcBef>
              <a:spcAft>
                <a:spcPts val="0"/>
              </a:spcAft>
              <a:buFont typeface="Wingdings" panose="05000000000000000000" pitchFamily="2" charset="2"/>
              <a:buNone/>
              <a:defRPr/>
            </a:pPr>
            <a:r>
              <a:rPr lang="en-US" sz="1800">
                <a:ea typeface="Arial" panose="020B0604020202020204" pitchFamily="34" charset="0"/>
                <a:cs typeface="Calibri" panose="020F0502020204030204" pitchFamily="34" charset="0"/>
              </a:rPr>
              <a:t> </a:t>
            </a:r>
          </a:p>
          <a:p>
            <a:pPr marL="0" indent="0">
              <a:lnSpc>
                <a:spcPct val="115000"/>
              </a:lnSpc>
              <a:spcBef>
                <a:spcPts val="0"/>
              </a:spcBef>
              <a:spcAft>
                <a:spcPts val="0"/>
              </a:spcAft>
              <a:buFont typeface="Wingdings" panose="05000000000000000000" pitchFamily="2" charset="2"/>
              <a:buNone/>
              <a:tabLst>
                <a:tab pos="692150" algn="l"/>
              </a:tabLst>
              <a:defRPr/>
            </a:pPr>
            <a:r>
              <a:rPr lang="en-US" sz="1800">
                <a:ea typeface="Arial" panose="020B0604020202020204" pitchFamily="34" charset="0"/>
                <a:cs typeface="Calibri" panose="020F0502020204030204" pitchFamily="34" charset="0"/>
              </a:rPr>
              <a:t>	Game management needs to pay particular attention to spectators. Game Management should 	intervene when spectator behavior becomes unacceptable.  This should be done prior to an 	official having to make such a request.</a:t>
            </a:r>
          </a:p>
          <a:p>
            <a:pPr marL="0" indent="0">
              <a:lnSpc>
                <a:spcPct val="115000"/>
              </a:lnSpc>
              <a:spcBef>
                <a:spcPts val="0"/>
              </a:spcBef>
              <a:spcAft>
                <a:spcPts val="0"/>
              </a:spcAft>
              <a:buFont typeface="Wingdings" panose="05000000000000000000" pitchFamily="2" charset="2"/>
              <a:buNone/>
              <a:tabLst>
                <a:tab pos="692150" algn="l"/>
              </a:tabLst>
              <a:defRPr/>
            </a:pPr>
            <a:endParaRPr lang="en-US" sz="1800">
              <a:ea typeface="Arial" panose="020B0604020202020204" pitchFamily="34" charset="0"/>
              <a:cs typeface="Calibri" panose="020F0502020204030204" pitchFamily="34" charset="0"/>
            </a:endParaRPr>
          </a:p>
          <a:p>
            <a:pPr marL="0" indent="0">
              <a:lnSpc>
                <a:spcPct val="115000"/>
              </a:lnSpc>
              <a:spcBef>
                <a:spcPts val="0"/>
              </a:spcBef>
              <a:spcAft>
                <a:spcPts val="0"/>
              </a:spcAft>
              <a:buFont typeface="Wingdings" panose="05000000000000000000" pitchFamily="2" charset="2"/>
              <a:buNone/>
              <a:tabLst>
                <a:tab pos="692150" algn="l"/>
              </a:tabLst>
              <a:defRPr/>
            </a:pPr>
            <a:r>
              <a:rPr lang="en-US" sz="1800">
                <a:ea typeface="Arial" panose="020B0604020202020204" pitchFamily="34" charset="0"/>
                <a:cs typeface="Calibri" panose="020F0502020204030204" pitchFamily="34" charset="0"/>
              </a:rPr>
              <a:t>	When game management fails to address spectator behavior on their own, officials should remind 	game management to hold spectators accountable for their actions. A game ticket is not a license 	to abuse.</a:t>
            </a:r>
          </a:p>
          <a:p>
            <a:pPr marL="0" indent="0">
              <a:lnSpc>
                <a:spcPct val="115000"/>
              </a:lnSpc>
              <a:spcBef>
                <a:spcPts val="0"/>
              </a:spcBef>
              <a:spcAft>
                <a:spcPts val="0"/>
              </a:spcAft>
              <a:buFont typeface="Wingdings" panose="05000000000000000000" pitchFamily="2" charset="2"/>
              <a:buNone/>
              <a:defRPr/>
            </a:pPr>
            <a:endParaRPr lang="en-US" sz="1800">
              <a:latin typeface="Arial" panose="020B0604020202020204" pitchFamily="34" charset="0"/>
              <a:ea typeface="Arial" panose="020B0604020202020204" pitchFamily="34" charset="0"/>
            </a:endParaRPr>
          </a:p>
          <a:p>
            <a:pPr>
              <a:defRPr/>
            </a:pPr>
            <a:endParaRPr lang="en-US"/>
          </a:p>
        </p:txBody>
      </p:sp>
      <p:sp>
        <p:nvSpPr>
          <p:cNvPr id="4" name="Footer Placeholder 3">
            <a:extLst>
              <a:ext uri="{FF2B5EF4-FFF2-40B4-BE49-F238E27FC236}">
                <a16:creationId xmlns:a16="http://schemas.microsoft.com/office/drawing/2014/main" id="{6C655E39-C608-4206-BDA4-40F7F2C6E369}"/>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E5AD-0111-4E3C-A0E7-6B9764043D96}"/>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UNSPORTING CONDUCT (cont.)</a:t>
            </a:r>
            <a:endParaRPr lang="en-US" sz="2800"/>
          </a:p>
        </p:txBody>
      </p:sp>
      <p:sp>
        <p:nvSpPr>
          <p:cNvPr id="3" name="Content Placeholder 2">
            <a:extLst>
              <a:ext uri="{FF2B5EF4-FFF2-40B4-BE49-F238E27FC236}">
                <a16:creationId xmlns:a16="http://schemas.microsoft.com/office/drawing/2014/main" id="{F5B443AD-0FFD-41C4-A60A-D94F400EE26F}"/>
              </a:ext>
            </a:extLst>
          </p:cNvPr>
          <p:cNvSpPr>
            <a:spLocks noGrp="1"/>
          </p:cNvSpPr>
          <p:nvPr>
            <p:ph idx="1"/>
          </p:nvPr>
        </p:nvSpPr>
        <p:spPr/>
        <p:txBody>
          <a:bodyPr/>
          <a:lstStyle/>
          <a:p>
            <a:pPr marL="0" indent="0">
              <a:lnSpc>
                <a:spcPct val="115000"/>
              </a:lnSpc>
              <a:spcBef>
                <a:spcPts val="0"/>
              </a:spcBef>
              <a:spcAft>
                <a:spcPts val="0"/>
              </a:spcAft>
              <a:buFont typeface="Wingdings" panose="05000000000000000000" pitchFamily="2" charset="2"/>
              <a:buNone/>
              <a:defRPr/>
            </a:pPr>
            <a:r>
              <a:rPr lang="en-US" sz="1800">
                <a:ea typeface="Arial" panose="020B0604020202020204" pitchFamily="34" charset="0"/>
                <a:cs typeface="Calibri" panose="020F0502020204030204" pitchFamily="34" charset="0"/>
              </a:rPr>
              <a:t>Officials should not tolerate inappropriate conduct from coaches and/or players.  The rules allow for a “warning” to be given to coaches and it should be utilized when appropriate. </a:t>
            </a:r>
          </a:p>
          <a:p>
            <a:pPr>
              <a:lnSpc>
                <a:spcPct val="115000"/>
              </a:lnSpc>
              <a:spcBef>
                <a:spcPts val="0"/>
              </a:spcBef>
              <a:spcAft>
                <a:spcPts val="0"/>
              </a:spcAft>
              <a:buFont typeface="Arial" panose="020B0604020202020204" pitchFamily="34" charset="0"/>
              <a:buChar char="-"/>
              <a:defRPr/>
            </a:pPr>
            <a:endParaRPr lang="en-US" sz="1800">
              <a:ea typeface="Arial" panose="020B0604020202020204" pitchFamily="34" charset="0"/>
              <a:cs typeface="Calibri" panose="020F0502020204030204" pitchFamily="34" charset="0"/>
            </a:endParaRPr>
          </a:p>
          <a:p>
            <a:pPr marL="0" indent="0">
              <a:lnSpc>
                <a:spcPct val="115000"/>
              </a:lnSpc>
              <a:spcBef>
                <a:spcPts val="0"/>
              </a:spcBef>
              <a:spcAft>
                <a:spcPts val="0"/>
              </a:spcAft>
              <a:buFont typeface="Wingdings" panose="05000000000000000000" pitchFamily="2" charset="2"/>
              <a:buNone/>
              <a:defRPr/>
            </a:pPr>
            <a:r>
              <a:rPr lang="en-US" sz="1800">
                <a:ea typeface="Arial" panose="020B0604020202020204" pitchFamily="34" charset="0"/>
                <a:cs typeface="Calibri" panose="020F0502020204030204" pitchFamily="34" charset="0"/>
              </a:rPr>
              <a:t>The team huddle is not a safe haven for coaches’ bad language.  Just as a classroom teacher should not verbally abuse students, neither should coaches use bad language when addressing their players.</a:t>
            </a:r>
          </a:p>
          <a:p>
            <a:pPr>
              <a:lnSpc>
                <a:spcPct val="115000"/>
              </a:lnSpc>
              <a:spcBef>
                <a:spcPts val="0"/>
              </a:spcBef>
              <a:spcAft>
                <a:spcPts val="0"/>
              </a:spcAft>
              <a:buFont typeface="Arial" panose="020B0604020202020204" pitchFamily="34" charset="0"/>
              <a:buChar char="-"/>
              <a:defRPr/>
            </a:pPr>
            <a:endParaRPr lang="en-US" sz="1800">
              <a:ea typeface="Arial" panose="020B0604020202020204" pitchFamily="34" charset="0"/>
              <a:cs typeface="Calibri" panose="020F0502020204030204" pitchFamily="34" charset="0"/>
            </a:endParaRPr>
          </a:p>
          <a:p>
            <a:pPr marL="0" indent="0">
              <a:lnSpc>
                <a:spcPct val="115000"/>
              </a:lnSpc>
              <a:spcBef>
                <a:spcPts val="0"/>
              </a:spcBef>
              <a:spcAft>
                <a:spcPts val="0"/>
              </a:spcAft>
              <a:buFont typeface="Wingdings" panose="05000000000000000000" pitchFamily="2" charset="2"/>
              <a:buNone/>
              <a:defRPr/>
            </a:pPr>
            <a:r>
              <a:rPr lang="en-US" sz="1800">
                <a:ea typeface="Arial" panose="020B0604020202020204" pitchFamily="34" charset="0"/>
                <a:cs typeface="Calibri" panose="020F0502020204030204" pitchFamily="34" charset="0"/>
              </a:rPr>
              <a:t>Players are not permitted to “let off steam” by using profanity, even if it is not directed at an opponent or official. Being angry at oneself is no excuse. </a:t>
            </a:r>
          </a:p>
          <a:p>
            <a:pPr>
              <a:lnSpc>
                <a:spcPct val="115000"/>
              </a:lnSpc>
              <a:spcBef>
                <a:spcPts val="0"/>
              </a:spcBef>
              <a:spcAft>
                <a:spcPts val="0"/>
              </a:spcAft>
              <a:buFont typeface="Arial" panose="020B0604020202020204" pitchFamily="34" charset="0"/>
              <a:buChar char="-"/>
              <a:defRPr/>
            </a:pPr>
            <a:endParaRPr lang="en-US" sz="1800">
              <a:ea typeface="Arial" panose="020B0604020202020204" pitchFamily="34" charset="0"/>
              <a:cs typeface="Calibri" panose="020F0502020204030204" pitchFamily="34" charset="0"/>
            </a:endParaRPr>
          </a:p>
          <a:p>
            <a:pPr marL="0" indent="0">
              <a:lnSpc>
                <a:spcPct val="115000"/>
              </a:lnSpc>
              <a:spcBef>
                <a:spcPts val="0"/>
              </a:spcBef>
              <a:spcAft>
                <a:spcPts val="0"/>
              </a:spcAft>
              <a:buFont typeface="Wingdings" panose="05000000000000000000" pitchFamily="2" charset="2"/>
              <a:buNone/>
              <a:defRPr/>
            </a:pPr>
            <a:r>
              <a:rPr lang="en-US" sz="1800">
                <a:ea typeface="Arial" panose="020B0604020202020204" pitchFamily="34" charset="0"/>
                <a:cs typeface="Calibri" panose="020F0502020204030204" pitchFamily="34" charset="0"/>
              </a:rPr>
              <a:t>Officials are not exempt from unsporting conduct. Inappropriate references to players, coaches or other officials is not acceptable. Inappropriate behavior before, during or after the game should be reported to the official’s association /assignor. </a:t>
            </a:r>
          </a:p>
          <a:p>
            <a:pPr>
              <a:lnSpc>
                <a:spcPct val="115000"/>
              </a:lnSpc>
              <a:spcBef>
                <a:spcPts val="0"/>
              </a:spcBef>
              <a:spcAft>
                <a:spcPts val="0"/>
              </a:spcAft>
              <a:buFont typeface="Arial" panose="020B0604020202020204" pitchFamily="34" charset="0"/>
              <a:buChar char="-"/>
              <a:defRPr/>
            </a:pPr>
            <a:endParaRPr lang="en-US" sz="1800">
              <a:latin typeface="Arial" panose="020B0604020202020204" pitchFamily="34" charset="0"/>
              <a:ea typeface="Arial" panose="020B0604020202020204" pitchFamily="34" charset="0"/>
            </a:endParaRPr>
          </a:p>
          <a:p>
            <a:pPr>
              <a:defRPr/>
            </a:pPr>
            <a:endParaRPr lang="en-US"/>
          </a:p>
        </p:txBody>
      </p:sp>
      <p:sp>
        <p:nvSpPr>
          <p:cNvPr id="4" name="Footer Placeholder 3">
            <a:extLst>
              <a:ext uri="{FF2B5EF4-FFF2-40B4-BE49-F238E27FC236}">
                <a16:creationId xmlns:a16="http://schemas.microsoft.com/office/drawing/2014/main" id="{A5D04221-E7DF-4970-92EE-56ADDA0160E4}"/>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7A5C-117C-41F7-AEB1-CE4E49917D27}"/>
              </a:ext>
            </a:extLst>
          </p:cNvPr>
          <p:cNvSpPr>
            <a:spLocks noGrp="1"/>
          </p:cNvSpPr>
          <p:nvPr>
            <p:ph type="title"/>
          </p:nvPr>
        </p:nvSpPr>
        <p:spPr/>
        <p:txBody>
          <a:bodyPr/>
          <a:lstStyle/>
          <a:p>
            <a:r>
              <a:rPr lang="en-US"/>
              <a:t>UNSPORTING CONDUCT</a:t>
            </a:r>
          </a:p>
        </p:txBody>
      </p:sp>
      <p:sp>
        <p:nvSpPr>
          <p:cNvPr id="3" name="Content Placeholder 2">
            <a:extLst>
              <a:ext uri="{FF2B5EF4-FFF2-40B4-BE49-F238E27FC236}">
                <a16:creationId xmlns:a16="http://schemas.microsoft.com/office/drawing/2014/main" id="{41C5108A-1CDC-4A7C-88A2-480219EE7D07}"/>
              </a:ext>
            </a:extLst>
          </p:cNvPr>
          <p:cNvSpPr>
            <a:spLocks noGrp="1"/>
          </p:cNvSpPr>
          <p:nvPr>
            <p:ph idx="1"/>
          </p:nvPr>
        </p:nvSpPr>
        <p:spPr>
          <a:xfrm>
            <a:off x="6954309" y="3429000"/>
            <a:ext cx="5069292" cy="1855695"/>
          </a:xfrm>
        </p:spPr>
        <p:txBody>
          <a:bodyPr/>
          <a:lstStyle/>
          <a:p>
            <a:pPr marL="0" indent="0">
              <a:buNone/>
            </a:pPr>
            <a:r>
              <a:rPr lang="en-US"/>
              <a:t>Spectators should be held accountable for their inappropriate behavior.</a:t>
            </a:r>
          </a:p>
        </p:txBody>
      </p:sp>
      <p:sp>
        <p:nvSpPr>
          <p:cNvPr id="4" name="Footer Placeholder 3">
            <a:extLst>
              <a:ext uri="{FF2B5EF4-FFF2-40B4-BE49-F238E27FC236}">
                <a16:creationId xmlns:a16="http://schemas.microsoft.com/office/drawing/2014/main" id="{F46F07D2-CD1B-4971-95BC-40137037676F}"/>
              </a:ext>
            </a:extLst>
          </p:cNvPr>
          <p:cNvSpPr>
            <a:spLocks noGrp="1"/>
          </p:cNvSpPr>
          <p:nvPr>
            <p:ph type="ftr" sz="quarter" idx="11"/>
          </p:nvPr>
        </p:nvSpPr>
        <p:spPr/>
        <p:txBody>
          <a:bodyPr/>
          <a:lstStyle/>
          <a:p>
            <a:pPr>
              <a:defRPr/>
            </a:pPr>
            <a:r>
              <a:rPr lang="en-US"/>
              <a:t>www.nfhs.org</a:t>
            </a:r>
          </a:p>
        </p:txBody>
      </p:sp>
      <p:pic>
        <p:nvPicPr>
          <p:cNvPr id="6" name="Picture 5" descr="Graphical user interface&#10;&#10;Description automatically generated">
            <a:extLst>
              <a:ext uri="{FF2B5EF4-FFF2-40B4-BE49-F238E27FC236}">
                <a16:creationId xmlns:a16="http://schemas.microsoft.com/office/drawing/2014/main" id="{3460E8AC-2A24-4E11-BFF4-7DEA913D6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428" y="1989139"/>
            <a:ext cx="5220507" cy="4462957"/>
          </a:xfrm>
          <a:prstGeom prst="rect">
            <a:avLst/>
          </a:prstGeom>
        </p:spPr>
      </p:pic>
    </p:spTree>
    <p:extLst>
      <p:ext uri="{BB962C8B-B14F-4D97-AF65-F5344CB8AC3E}">
        <p14:creationId xmlns:p14="http://schemas.microsoft.com/office/powerpoint/2010/main" val="3506690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F762-5976-42CF-897F-E6E3F6782C3B}"/>
              </a:ext>
            </a:extLst>
          </p:cNvPr>
          <p:cNvSpPr>
            <a:spLocks noGrp="1"/>
          </p:cNvSpPr>
          <p:nvPr>
            <p:ph type="title"/>
          </p:nvPr>
        </p:nvSpPr>
        <p:spPr/>
        <p:txBody>
          <a:bodyPr/>
          <a:lstStyle/>
          <a:p>
            <a:pPr>
              <a:defRPr/>
            </a:pPr>
            <a:br>
              <a:rPr lang="en-US" sz="2800">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SCREENING</a:t>
            </a:r>
            <a:br>
              <a:rPr lang="en-US" sz="2800">
                <a:ea typeface="Arial" panose="020B0604020202020204" pitchFamily="34" charset="0"/>
                <a:cs typeface="Calibri" panose="020F0502020204030204" pitchFamily="34" charset="0"/>
              </a:rPr>
            </a:br>
            <a:endParaRPr lang="en-US" sz="2800">
              <a:cs typeface="Calibri" panose="020F0502020204030204" pitchFamily="34" charset="0"/>
            </a:endParaRPr>
          </a:p>
        </p:txBody>
      </p:sp>
      <p:sp>
        <p:nvSpPr>
          <p:cNvPr id="3" name="Content Placeholder 2">
            <a:extLst>
              <a:ext uri="{FF2B5EF4-FFF2-40B4-BE49-F238E27FC236}">
                <a16:creationId xmlns:a16="http://schemas.microsoft.com/office/drawing/2014/main" id="{8EEDD1E4-D255-4D56-BD01-B809CCD2B93D}"/>
              </a:ext>
            </a:extLst>
          </p:cNvPr>
          <p:cNvSpPr>
            <a:spLocks noGrp="1"/>
          </p:cNvSpPr>
          <p:nvPr>
            <p:ph idx="1"/>
          </p:nvPr>
        </p:nvSpPr>
        <p:spPr>
          <a:xfrm>
            <a:off x="1941513" y="1909011"/>
            <a:ext cx="10026650" cy="4615613"/>
          </a:xfrm>
        </p:spPr>
        <p:txBody>
          <a:bodyPr/>
          <a:lstStyle/>
          <a:p>
            <a:pPr marL="0" indent="0">
              <a:spcBef>
                <a:spcPts val="0"/>
              </a:spcBef>
              <a:spcAft>
                <a:spcPts val="1200"/>
              </a:spcAft>
              <a:buNone/>
              <a:defRPr/>
            </a:pPr>
            <a:endParaRPr lang="en-US" sz="2400">
              <a:solidFill>
                <a:srgbClr val="000000"/>
              </a:solidFill>
              <a:ea typeface="Arial" panose="020B0604020202020204" pitchFamily="34" charset="0"/>
              <a:cs typeface="Calibri" panose="020F0502020204030204" pitchFamily="34" charset="0"/>
            </a:endParaRPr>
          </a:p>
          <a:p>
            <a:pPr marL="0" indent="0">
              <a:spcBef>
                <a:spcPts val="0"/>
              </a:spcBef>
              <a:spcAft>
                <a:spcPts val="1200"/>
              </a:spcAft>
              <a:buNone/>
              <a:defRPr/>
            </a:pPr>
            <a:r>
              <a:rPr lang="en-US" sz="2400">
                <a:solidFill>
                  <a:srgbClr val="000000"/>
                </a:solidFill>
                <a:ea typeface="Arial" panose="020B0604020202020204" pitchFamily="34" charset="0"/>
                <a:cs typeface="Calibri" panose="020F0502020204030204" pitchFamily="34" charset="0"/>
              </a:rPr>
              <a:t>Screening is a legal action to delay a player while touching the floor, without causing contact to prevent an opponent from reaching a desired position. </a:t>
            </a:r>
          </a:p>
          <a:p>
            <a:pPr marL="400050" lvl="1">
              <a:lnSpc>
                <a:spcPct val="130000"/>
              </a:lnSpc>
              <a:spcBef>
                <a:spcPts val="0"/>
              </a:spcBef>
              <a:spcAft>
                <a:spcPts val="1200"/>
              </a:spcAft>
              <a:defRPr/>
            </a:pPr>
            <a:r>
              <a:rPr lang="en-US" sz="2200" b="1">
                <a:solidFill>
                  <a:srgbClr val="000000"/>
                </a:solidFill>
                <a:ea typeface="Arial" panose="020B0604020202020204" pitchFamily="34" charset="0"/>
                <a:cs typeface="Calibri" panose="020F0502020204030204" pitchFamily="34" charset="0"/>
              </a:rPr>
              <a:t>Legal screening </a:t>
            </a:r>
            <a:r>
              <a:rPr lang="en-US" sz="2200">
                <a:solidFill>
                  <a:srgbClr val="000000"/>
                </a:solidFill>
                <a:ea typeface="Arial" panose="020B0604020202020204" pitchFamily="34" charset="0"/>
                <a:cs typeface="Calibri" panose="020F0502020204030204" pitchFamily="34" charset="0"/>
              </a:rPr>
              <a:t>is when the player who is screening an opponent:</a:t>
            </a:r>
            <a:endParaRPr lang="en-US" sz="2200">
              <a:ea typeface="Arial" panose="020B0604020202020204" pitchFamily="34" charset="0"/>
              <a:cs typeface="Calibri" panose="020F0502020204030204" pitchFamily="34" charset="0"/>
            </a:endParaRPr>
          </a:p>
          <a:p>
            <a:pPr marL="800100" lvl="2">
              <a:spcBef>
                <a:spcPts val="0"/>
              </a:spcBef>
              <a:spcAft>
                <a:spcPts val="1200"/>
              </a:spcAft>
              <a:defRPr/>
            </a:pPr>
            <a:r>
              <a:rPr lang="en-US" sz="2400">
                <a:solidFill>
                  <a:srgbClr val="000000"/>
                </a:solidFill>
                <a:ea typeface="Arial" panose="020B0604020202020204" pitchFamily="34" charset="0"/>
                <a:cs typeface="Calibri" panose="020F0502020204030204" pitchFamily="34" charset="0"/>
              </a:rPr>
              <a:t>Is stationary (within the vertical plane) when contact occurs.</a:t>
            </a:r>
            <a:endParaRPr lang="en-US" sz="2400">
              <a:ea typeface="Arial" panose="020B0604020202020204" pitchFamily="34" charset="0"/>
              <a:cs typeface="Calibri" panose="020F0502020204030204" pitchFamily="34" charset="0"/>
            </a:endParaRPr>
          </a:p>
          <a:p>
            <a:pPr marL="800100" lvl="2">
              <a:spcBef>
                <a:spcPts val="0"/>
              </a:spcBef>
              <a:spcAft>
                <a:spcPts val="1200"/>
              </a:spcAft>
              <a:defRPr/>
            </a:pPr>
            <a:r>
              <a:rPr lang="en-US" sz="2400">
                <a:solidFill>
                  <a:srgbClr val="000000"/>
                </a:solidFill>
                <a:ea typeface="Arial" panose="020B0604020202020204" pitchFamily="34" charset="0"/>
                <a:cs typeface="Calibri" panose="020F0502020204030204" pitchFamily="34" charset="0"/>
              </a:rPr>
              <a:t>Has both feet on the floor when contact occurs.</a:t>
            </a:r>
            <a:endParaRPr lang="en-US" sz="2400">
              <a:ea typeface="Arial" panose="020B0604020202020204" pitchFamily="34" charset="0"/>
              <a:cs typeface="Calibri" panose="020F0502020204030204" pitchFamily="34" charset="0"/>
            </a:endParaRPr>
          </a:p>
          <a:p>
            <a:pPr marL="800100" lvl="2">
              <a:spcBef>
                <a:spcPts val="0"/>
              </a:spcBef>
              <a:spcAft>
                <a:spcPts val="1200"/>
              </a:spcAft>
              <a:defRPr/>
            </a:pPr>
            <a:r>
              <a:rPr lang="en-US" sz="2400">
                <a:solidFill>
                  <a:srgbClr val="000000"/>
                </a:solidFill>
                <a:ea typeface="Arial" panose="020B0604020202020204" pitchFamily="34" charset="0"/>
                <a:cs typeface="Calibri" panose="020F0502020204030204" pitchFamily="34" charset="0"/>
              </a:rPr>
              <a:t>Time and distance are relevant.</a:t>
            </a:r>
            <a:endParaRPr lang="en-US" sz="2400">
              <a:ea typeface="Arial" panose="020B0604020202020204" pitchFamily="34" charset="0"/>
              <a:cs typeface="Calibri" panose="020F0502020204030204" pitchFamily="34" charset="0"/>
            </a:endParaRPr>
          </a:p>
          <a:p>
            <a:pPr marL="800100" lvl="2">
              <a:spcBef>
                <a:spcPts val="0"/>
              </a:spcBef>
              <a:spcAft>
                <a:spcPts val="1200"/>
              </a:spcAft>
              <a:defRPr/>
            </a:pPr>
            <a:r>
              <a:rPr lang="en-US" sz="2400">
                <a:solidFill>
                  <a:srgbClr val="000000"/>
                </a:solidFill>
                <a:ea typeface="Arial" panose="020B0604020202020204" pitchFamily="34" charset="0"/>
                <a:cs typeface="Calibri" panose="020F0502020204030204" pitchFamily="34" charset="0"/>
              </a:rPr>
              <a:t>The screener shall be stationary, except when both the screener and opponent are moving in the same path and the same direction.</a:t>
            </a:r>
            <a:endParaRPr lang="en-US" sz="2400">
              <a:ea typeface="Arial" panose="020B0604020202020204" pitchFamily="34" charset="0"/>
              <a:cs typeface="Calibri" panose="020F0502020204030204" pitchFamily="34" charset="0"/>
            </a:endParaRPr>
          </a:p>
          <a:p>
            <a:pPr>
              <a:defRPr/>
            </a:pPr>
            <a:endParaRPr lang="en-US"/>
          </a:p>
        </p:txBody>
      </p:sp>
      <p:sp>
        <p:nvSpPr>
          <p:cNvPr id="4" name="Footer Placeholder 3">
            <a:extLst>
              <a:ext uri="{FF2B5EF4-FFF2-40B4-BE49-F238E27FC236}">
                <a16:creationId xmlns:a16="http://schemas.microsoft.com/office/drawing/2014/main" id="{E5EBFFDD-45CA-42A6-8EDD-3F14C72CD54C}"/>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617B-BE50-46A1-9672-73309B872C87}"/>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SCREENING (cont.)</a:t>
            </a:r>
            <a:endParaRPr lang="en-US" sz="2800"/>
          </a:p>
        </p:txBody>
      </p:sp>
      <p:sp>
        <p:nvSpPr>
          <p:cNvPr id="58371" name="Content Placeholder 2">
            <a:extLst>
              <a:ext uri="{FF2B5EF4-FFF2-40B4-BE49-F238E27FC236}">
                <a16:creationId xmlns:a16="http://schemas.microsoft.com/office/drawing/2014/main" id="{86F27329-676E-40B5-8B76-4D4DEDFDC55E}"/>
              </a:ext>
            </a:extLst>
          </p:cNvPr>
          <p:cNvSpPr>
            <a:spLocks noGrp="1" noChangeArrowheads="1"/>
          </p:cNvSpPr>
          <p:nvPr>
            <p:ph idx="1"/>
          </p:nvPr>
        </p:nvSpPr>
        <p:spPr>
          <a:xfrm>
            <a:off x="1941513" y="1876926"/>
            <a:ext cx="10026650" cy="4981074"/>
          </a:xfrm>
        </p:spPr>
        <p:txBody>
          <a:bodyPr/>
          <a:lstStyle/>
          <a:p>
            <a:pPr lvl="1">
              <a:lnSpc>
                <a:spcPct val="130000"/>
              </a:lnSpc>
              <a:spcAft>
                <a:spcPts val="1200"/>
              </a:spcAft>
            </a:pPr>
            <a:r>
              <a:rPr lang="en-US" altLang="en-US" b="1">
                <a:solidFill>
                  <a:srgbClr val="000000"/>
                </a:solidFill>
                <a:ea typeface="Arial" panose="020B0604020202020204" pitchFamily="34" charset="0"/>
                <a:cs typeface="Calibri" panose="020F0502020204030204" pitchFamily="34" charset="0"/>
              </a:rPr>
              <a:t>Illegal screening </a:t>
            </a:r>
            <a:r>
              <a:rPr lang="en-US" altLang="en-US">
                <a:solidFill>
                  <a:srgbClr val="000000"/>
                </a:solidFill>
                <a:ea typeface="Arial" panose="020B0604020202020204" pitchFamily="34" charset="0"/>
                <a:cs typeface="Calibri" panose="020F0502020204030204" pitchFamily="34" charset="0"/>
              </a:rPr>
              <a:t>is when the player who is screening an opponent:</a:t>
            </a:r>
            <a:endParaRPr lang="en-US" altLang="en-US">
              <a:ea typeface="Arial" panose="020B0604020202020204" pitchFamily="34" charset="0"/>
              <a:cs typeface="Calibri" panose="020F0502020204030204" pitchFamily="34" charset="0"/>
            </a:endParaRPr>
          </a:p>
          <a:p>
            <a:pPr lvl="2">
              <a:spcAft>
                <a:spcPts val="1200"/>
              </a:spcAft>
              <a:buFont typeface="Courier New" panose="02070309020205020404" pitchFamily="49" charset="0"/>
              <a:buChar char="o"/>
            </a:pPr>
            <a:r>
              <a:rPr lang="en-US" altLang="en-US" sz="2400">
                <a:solidFill>
                  <a:srgbClr val="000000"/>
                </a:solidFill>
                <a:ea typeface="Arial" panose="020B0604020202020204" pitchFamily="34" charset="0"/>
                <a:cs typeface="Calibri" panose="020F0502020204030204" pitchFamily="34" charset="0"/>
              </a:rPr>
              <a:t>Is moving when contact occurred.</a:t>
            </a:r>
            <a:endParaRPr lang="en-US" altLang="en-US" sz="2400">
              <a:ea typeface="Arial" panose="020B0604020202020204" pitchFamily="34" charset="0"/>
              <a:cs typeface="Calibri" panose="020F0502020204030204" pitchFamily="34" charset="0"/>
            </a:endParaRPr>
          </a:p>
          <a:p>
            <a:pPr lvl="2">
              <a:spcAft>
                <a:spcPts val="1200"/>
              </a:spcAft>
              <a:buFont typeface="Courier New" panose="02070309020205020404" pitchFamily="49" charset="0"/>
              <a:buChar char="o"/>
            </a:pPr>
            <a:r>
              <a:rPr lang="en-US" altLang="en-US" sz="2400"/>
              <a:t>Does not give sufficient distance in setting a screen outside the field of vision of a stationary opponent when contact occurred.</a:t>
            </a:r>
          </a:p>
          <a:p>
            <a:pPr lvl="2">
              <a:spcAft>
                <a:spcPts val="1200"/>
              </a:spcAft>
              <a:buFont typeface="Courier New" panose="02070309020205020404" pitchFamily="49" charset="0"/>
              <a:buChar char="o"/>
            </a:pPr>
            <a:r>
              <a:rPr lang="en-US" altLang="en-US" sz="2400">
                <a:solidFill>
                  <a:srgbClr val="000000"/>
                </a:solidFill>
                <a:ea typeface="Arial" panose="020B0604020202020204" pitchFamily="34" charset="0"/>
                <a:cs typeface="Calibri" panose="020F0502020204030204" pitchFamily="34" charset="0"/>
              </a:rPr>
              <a:t>Does not respect the elements of time and distance of an opponent in motion when contact occurred.</a:t>
            </a:r>
            <a:endParaRPr lang="en-US" altLang="en-US" sz="2400">
              <a:ea typeface="Arial" panose="020B0604020202020204" pitchFamily="34" charset="0"/>
              <a:cs typeface="Calibri" panose="020F0502020204030204" pitchFamily="34" charset="0"/>
            </a:endParaRPr>
          </a:p>
          <a:p>
            <a:pPr lvl="2">
              <a:spcAft>
                <a:spcPts val="1200"/>
              </a:spcAft>
              <a:buFont typeface="Courier New" panose="02070309020205020404" pitchFamily="49" charset="0"/>
              <a:buChar char="o"/>
            </a:pPr>
            <a:r>
              <a:rPr lang="en-US" altLang="en-US" sz="2400">
                <a:solidFill>
                  <a:srgbClr val="000000"/>
                </a:solidFill>
                <a:ea typeface="Arial" panose="020B0604020202020204" pitchFamily="34" charset="0"/>
                <a:cs typeface="Calibri" panose="020F0502020204030204" pitchFamily="34" charset="0"/>
              </a:rPr>
              <a:t>A player may not use arms, hands, hips, or shoulders to force movement through a screen or hold the screener and then push the screener aside in order to maintain legal guarding position.  </a:t>
            </a:r>
            <a:endParaRPr lang="en-US" altLang="en-US" sz="2400">
              <a:ea typeface="Arial" panose="020B0604020202020204" pitchFamily="34" charset="0"/>
              <a:cs typeface="Calibri" panose="020F0502020204030204" pitchFamily="34" charset="0"/>
            </a:endParaRPr>
          </a:p>
          <a:p>
            <a:endParaRPr lang="en-US" altLang="en-US">
              <a:ea typeface="Arial" panose="020B060402020202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6971F3-2D5C-4C77-83C9-B0F8EF3BA341}"/>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C3DA-D87E-4C5F-A411-057B9677CB23}"/>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SCREENING (cont.)</a:t>
            </a:r>
            <a:endParaRPr lang="en-US" sz="2800"/>
          </a:p>
        </p:txBody>
      </p:sp>
      <p:sp>
        <p:nvSpPr>
          <p:cNvPr id="3" name="Content Placeholder 2">
            <a:extLst>
              <a:ext uri="{FF2B5EF4-FFF2-40B4-BE49-F238E27FC236}">
                <a16:creationId xmlns:a16="http://schemas.microsoft.com/office/drawing/2014/main" id="{4F1F48A1-52F6-43A8-96B2-6E075F1E77B9}"/>
              </a:ext>
            </a:extLst>
          </p:cNvPr>
          <p:cNvSpPr>
            <a:spLocks noGrp="1"/>
          </p:cNvSpPr>
          <p:nvPr>
            <p:ph idx="1"/>
          </p:nvPr>
        </p:nvSpPr>
        <p:spPr>
          <a:xfrm>
            <a:off x="1941513" y="1844842"/>
            <a:ext cx="10026650" cy="4679783"/>
          </a:xfrm>
        </p:spPr>
        <p:txBody>
          <a:bodyPr/>
          <a:lstStyle/>
          <a:p>
            <a:pPr marL="457200" lvl="1" indent="-342900">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If the screen is set within the field of vision of a stationary opponent (front or lateral), the screener may establish the screen as close to the opponent as desired, provided there is no contact.</a:t>
            </a:r>
            <a:endParaRPr lang="en-US">
              <a:ea typeface="Arial" panose="020B0604020202020204" pitchFamily="34" charset="0"/>
              <a:cs typeface="Calibri" panose="020F0502020204030204" pitchFamily="34" charset="0"/>
            </a:endParaRPr>
          </a:p>
          <a:p>
            <a:pPr marL="457200" lvl="1" indent="-342900">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If the screen is set outside the field of vision of a stationary opponent, the screener must permit the opponent to take 1 normal step towards the screen without making contact.</a:t>
            </a:r>
            <a:endParaRPr lang="en-US">
              <a:ea typeface="Arial" panose="020B0604020202020204" pitchFamily="34" charset="0"/>
              <a:cs typeface="Calibri" panose="020F0502020204030204" pitchFamily="34" charset="0"/>
            </a:endParaRPr>
          </a:p>
          <a:p>
            <a:pPr marL="457200" lvl="1" indent="-342900">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If the opponent is in motion, the elements of time and distance shall apply. The screener must leave enough space so that the player who is being screened is able to avoid the screen by stopping or changing direction.</a:t>
            </a:r>
            <a:endParaRPr lang="en-US">
              <a:ea typeface="Arial" panose="020B0604020202020204" pitchFamily="34" charset="0"/>
              <a:cs typeface="Calibri" panose="020F0502020204030204" pitchFamily="34" charset="0"/>
            </a:endParaRPr>
          </a:p>
          <a:p>
            <a:pPr marL="0" indent="0">
              <a:buNone/>
              <a:defRPr/>
            </a:pPr>
            <a:endParaRPr lang="en-US"/>
          </a:p>
        </p:txBody>
      </p:sp>
      <p:sp>
        <p:nvSpPr>
          <p:cNvPr id="4" name="Footer Placeholder 3">
            <a:extLst>
              <a:ext uri="{FF2B5EF4-FFF2-40B4-BE49-F238E27FC236}">
                <a16:creationId xmlns:a16="http://schemas.microsoft.com/office/drawing/2014/main" id="{C1C6A0E1-E5D4-430D-A7AF-E08B05692DD1}"/>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27285" y="5279740"/>
            <a:ext cx="7017167" cy="1114871"/>
          </a:xfrm>
        </p:spPr>
        <p:txBody>
          <a:bodyPr/>
          <a:lstStyle/>
          <a:p>
            <a:pPr algn="ctr" eaLnBrk="1" hangingPunct="1">
              <a:lnSpc>
                <a:spcPct val="100000"/>
              </a:lnSpc>
              <a:spcAft>
                <a:spcPts val="2400"/>
              </a:spcAft>
            </a:pPr>
            <a:r>
              <a:rPr lang="en-US" altLang="en-US" sz="4000" b="1" dirty="0">
                <a:latin typeface="Comic Sans MS" panose="030F0702030302020204" pitchFamily="66" charset="0"/>
              </a:rPr>
              <a:t>General Information</a:t>
            </a: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963613" y="2906713"/>
            <a:ext cx="10363200" cy="1114871"/>
          </a:xfrm>
        </p:spPr>
        <p:txBody>
          <a:bodyPr/>
          <a:lstStyle/>
          <a:p>
            <a:pP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2021-2022 NFHS Rule Changes </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903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C3DA-D87E-4C5F-A411-057B9677CB23}"/>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SCREENING (cont.)</a:t>
            </a:r>
            <a:endParaRPr lang="en-US" sz="2800"/>
          </a:p>
        </p:txBody>
      </p:sp>
      <p:sp>
        <p:nvSpPr>
          <p:cNvPr id="3" name="Content Placeholder 2">
            <a:extLst>
              <a:ext uri="{FF2B5EF4-FFF2-40B4-BE49-F238E27FC236}">
                <a16:creationId xmlns:a16="http://schemas.microsoft.com/office/drawing/2014/main" id="{4F1F48A1-52F6-43A8-96B2-6E075F1E77B9}"/>
              </a:ext>
            </a:extLst>
          </p:cNvPr>
          <p:cNvSpPr>
            <a:spLocks noGrp="1"/>
          </p:cNvSpPr>
          <p:nvPr>
            <p:ph idx="1"/>
          </p:nvPr>
        </p:nvSpPr>
        <p:spPr>
          <a:xfrm>
            <a:off x="1941513" y="1844842"/>
            <a:ext cx="10026650" cy="4679783"/>
          </a:xfrm>
        </p:spPr>
        <p:txBody>
          <a:bodyPr/>
          <a:lstStyle/>
          <a:p>
            <a:pPr marL="457200" lvl="1" indent="-342900">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The distance required is never less than 1 and never more than 2 normal steps.</a:t>
            </a:r>
            <a:endParaRPr lang="en-US">
              <a:ea typeface="Arial" panose="020B0604020202020204" pitchFamily="34" charset="0"/>
              <a:cs typeface="Calibri" panose="020F0502020204030204" pitchFamily="34" charset="0"/>
            </a:endParaRPr>
          </a:p>
          <a:p>
            <a:pPr marL="457200" lvl="1" indent="-342900">
              <a:spcBef>
                <a:spcPts val="0"/>
              </a:spcBef>
              <a:spcAft>
                <a:spcPts val="1200"/>
              </a:spcAft>
              <a:buFont typeface="Courier New" panose="02070309020205020404" pitchFamily="49" charset="0"/>
              <a:buChar char="o"/>
              <a:defRPr/>
            </a:pPr>
            <a:r>
              <a:rPr lang="en-US">
                <a:solidFill>
                  <a:srgbClr val="000000"/>
                </a:solidFill>
                <a:ea typeface="Arial" panose="020B0604020202020204" pitchFamily="34" charset="0"/>
                <a:cs typeface="Calibri" panose="020F0502020204030204" pitchFamily="34" charset="0"/>
              </a:rPr>
              <a:t>A player who is legally screened is responsible for any contact with the player who has set the screen.</a:t>
            </a:r>
            <a:r>
              <a:rPr lang="en-US" b="1">
                <a:solidFill>
                  <a:srgbClr val="000000"/>
                </a:solidFill>
                <a:ea typeface="Arial" panose="020B0604020202020204" pitchFamily="34" charset="0"/>
                <a:cs typeface="Calibri" panose="020F0502020204030204" pitchFamily="34" charset="0"/>
              </a:rPr>
              <a:t>  </a:t>
            </a:r>
            <a:endParaRPr lang="en-US">
              <a:ea typeface="Arial" panose="020B0604020202020204" pitchFamily="34" charset="0"/>
              <a:cs typeface="Calibri" panose="020F0502020204030204" pitchFamily="34" charset="0"/>
            </a:endParaRPr>
          </a:p>
          <a:p>
            <a:pPr>
              <a:defRPr/>
            </a:pPr>
            <a:endParaRPr lang="en-US"/>
          </a:p>
        </p:txBody>
      </p:sp>
      <p:sp>
        <p:nvSpPr>
          <p:cNvPr id="4" name="Footer Placeholder 3">
            <a:extLst>
              <a:ext uri="{FF2B5EF4-FFF2-40B4-BE49-F238E27FC236}">
                <a16:creationId xmlns:a16="http://schemas.microsoft.com/office/drawing/2014/main" id="{C1C6A0E1-E5D4-430D-A7AF-E08B05692DD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696483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5AA0-7F7E-4576-8447-0E7EA4B2DA16}"/>
              </a:ext>
            </a:extLst>
          </p:cNvPr>
          <p:cNvSpPr>
            <a:spLocks noGrp="1"/>
          </p:cNvSpPr>
          <p:nvPr>
            <p:ph type="title"/>
          </p:nvPr>
        </p:nvSpPr>
        <p:spPr/>
        <p:txBody>
          <a:bodyPr/>
          <a:lstStyle/>
          <a:p>
            <a:r>
              <a:rPr lang="en-US"/>
              <a:t>SCREENING</a:t>
            </a:r>
          </a:p>
        </p:txBody>
      </p:sp>
      <p:sp>
        <p:nvSpPr>
          <p:cNvPr id="3" name="Content Placeholder 2">
            <a:extLst>
              <a:ext uri="{FF2B5EF4-FFF2-40B4-BE49-F238E27FC236}">
                <a16:creationId xmlns:a16="http://schemas.microsoft.com/office/drawing/2014/main" id="{E8A35645-4F90-4A86-9580-56BF7A830039}"/>
              </a:ext>
            </a:extLst>
          </p:cNvPr>
          <p:cNvSpPr>
            <a:spLocks noGrp="1"/>
          </p:cNvSpPr>
          <p:nvPr>
            <p:ph idx="1"/>
          </p:nvPr>
        </p:nvSpPr>
        <p:spPr>
          <a:xfrm>
            <a:off x="1990166" y="5713914"/>
            <a:ext cx="9217958" cy="666716"/>
          </a:xfrm>
        </p:spPr>
        <p:txBody>
          <a:bodyPr/>
          <a:lstStyle/>
          <a:p>
            <a:pPr marL="0" indent="0">
              <a:buNone/>
            </a:pPr>
            <a:r>
              <a:rPr lang="en-US" sz="1800"/>
              <a:t>Screening is a legal action to delay a player while touching the playing court, without causing contact delays or to prevent an opponent from reaching a desired position.</a:t>
            </a:r>
          </a:p>
        </p:txBody>
      </p:sp>
      <p:sp>
        <p:nvSpPr>
          <p:cNvPr id="4" name="Footer Placeholder 3">
            <a:extLst>
              <a:ext uri="{FF2B5EF4-FFF2-40B4-BE49-F238E27FC236}">
                <a16:creationId xmlns:a16="http://schemas.microsoft.com/office/drawing/2014/main" id="{1F83F9CD-BAEA-474B-86F2-415FAFF1B2F4}"/>
              </a:ext>
            </a:extLst>
          </p:cNvPr>
          <p:cNvSpPr>
            <a:spLocks noGrp="1"/>
          </p:cNvSpPr>
          <p:nvPr>
            <p:ph type="ftr" sz="quarter" idx="11"/>
          </p:nvPr>
        </p:nvSpPr>
        <p:spPr/>
        <p:txBody>
          <a:bodyPr/>
          <a:lstStyle/>
          <a:p>
            <a:pPr>
              <a:defRPr/>
            </a:pPr>
            <a:r>
              <a:rPr lang="en-US"/>
              <a:t>www.nfhs.org</a:t>
            </a:r>
          </a:p>
        </p:txBody>
      </p:sp>
      <p:pic>
        <p:nvPicPr>
          <p:cNvPr id="8" name="Picture 7" descr="Graphical user interface, application&#10;&#10;Description automatically generated">
            <a:extLst>
              <a:ext uri="{FF2B5EF4-FFF2-40B4-BE49-F238E27FC236}">
                <a16:creationId xmlns:a16="http://schemas.microsoft.com/office/drawing/2014/main" id="{AAF1E424-7FD6-46E7-B7E5-D1168A2ED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57" y="1947395"/>
            <a:ext cx="8961120" cy="3840480"/>
          </a:xfrm>
          <a:prstGeom prst="rect">
            <a:avLst/>
          </a:prstGeom>
        </p:spPr>
      </p:pic>
    </p:spTree>
    <p:extLst>
      <p:ext uri="{BB962C8B-B14F-4D97-AF65-F5344CB8AC3E}">
        <p14:creationId xmlns:p14="http://schemas.microsoft.com/office/powerpoint/2010/main" val="1169579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3C08-67DA-459E-B114-FD57E2053DB2}"/>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EURO-STEPS, SPIN MOVES, AND JUMP STOPS – LEGAL OR ILLEGAL?</a:t>
            </a:r>
            <a:endParaRPr lang="en-US" sz="2800">
              <a:cs typeface="Calibri" panose="020F0502020204030204" pitchFamily="34" charset="0"/>
            </a:endParaRPr>
          </a:p>
        </p:txBody>
      </p:sp>
      <p:sp>
        <p:nvSpPr>
          <p:cNvPr id="3" name="Content Placeholder 2">
            <a:extLst>
              <a:ext uri="{FF2B5EF4-FFF2-40B4-BE49-F238E27FC236}">
                <a16:creationId xmlns:a16="http://schemas.microsoft.com/office/drawing/2014/main" id="{616F64F4-183C-47EC-8C1D-C0135B1FF3D8}"/>
              </a:ext>
            </a:extLst>
          </p:cNvPr>
          <p:cNvSpPr>
            <a:spLocks noGrp="1"/>
          </p:cNvSpPr>
          <p:nvPr>
            <p:ph idx="1"/>
          </p:nvPr>
        </p:nvSpPr>
        <p:spPr/>
        <p:txBody>
          <a:bodyPr/>
          <a:lstStyle/>
          <a:p>
            <a:pPr marL="0" indent="0">
              <a:spcBef>
                <a:spcPts val="1200"/>
              </a:spcBef>
              <a:spcAft>
                <a:spcPts val="1200"/>
              </a:spcAft>
              <a:buNone/>
              <a:defRPr/>
            </a:pPr>
            <a:endParaRPr lang="en-US" sz="2400">
              <a:ea typeface="Arial" panose="020B0604020202020204" pitchFamily="34" charset="0"/>
              <a:cs typeface="Calibri" panose="020F0502020204030204" pitchFamily="34" charset="0"/>
            </a:endParaRPr>
          </a:p>
          <a:p>
            <a:pPr>
              <a:spcBef>
                <a:spcPts val="1200"/>
              </a:spcBef>
              <a:spcAft>
                <a:spcPts val="1200"/>
              </a:spcAft>
              <a:buFont typeface="Arial" panose="020B0604020202020204" pitchFamily="34" charset="0"/>
              <a:buChar char="•"/>
              <a:defRPr/>
            </a:pPr>
            <a:r>
              <a:rPr lang="en-US" sz="2400">
                <a:ea typeface="Arial" panose="020B0604020202020204" pitchFamily="34" charset="0"/>
                <a:cs typeface="Calibri" panose="020F0502020204030204" pitchFamily="34" charset="0"/>
              </a:rPr>
              <a:t>If executed within the parameters of the 4.44 traveling rule, each of these plays is legal.  If not executed within the rules, each of these plays is illegal.  High school players often attempt to emulate players they watch at higher levels but because collegiate and professional rules, interpretations, and directives vary, what is legal at one level may not be legal at another. </a:t>
            </a:r>
          </a:p>
          <a:p>
            <a:pPr marL="0" indent="0">
              <a:buNone/>
              <a:defRPr/>
            </a:pPr>
            <a:endParaRPr lang="en-US"/>
          </a:p>
        </p:txBody>
      </p:sp>
      <p:sp>
        <p:nvSpPr>
          <p:cNvPr id="4" name="Footer Placeholder 3">
            <a:extLst>
              <a:ext uri="{FF2B5EF4-FFF2-40B4-BE49-F238E27FC236}">
                <a16:creationId xmlns:a16="http://schemas.microsoft.com/office/drawing/2014/main" id="{B1A460D9-BC43-450B-AD2B-437ED924B20B}"/>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3C08-67DA-459E-B114-FD57E2053DB2}"/>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EURO-STEPS, SPIN MOVES, AND JUMP STOPS – LEGAL OR ILLEGAL?</a:t>
            </a:r>
            <a:endParaRPr lang="en-US" sz="2800">
              <a:cs typeface="Calibri" panose="020F0502020204030204" pitchFamily="34" charset="0"/>
            </a:endParaRPr>
          </a:p>
        </p:txBody>
      </p:sp>
      <p:sp>
        <p:nvSpPr>
          <p:cNvPr id="3" name="Content Placeholder 2">
            <a:extLst>
              <a:ext uri="{FF2B5EF4-FFF2-40B4-BE49-F238E27FC236}">
                <a16:creationId xmlns:a16="http://schemas.microsoft.com/office/drawing/2014/main" id="{616F64F4-183C-47EC-8C1D-C0135B1FF3D8}"/>
              </a:ext>
            </a:extLst>
          </p:cNvPr>
          <p:cNvSpPr>
            <a:spLocks noGrp="1"/>
          </p:cNvSpPr>
          <p:nvPr>
            <p:ph idx="1"/>
          </p:nvPr>
        </p:nvSpPr>
        <p:spPr/>
        <p:txBody>
          <a:bodyPr/>
          <a:lstStyle/>
          <a:p>
            <a:pPr marL="400050" lvl="1">
              <a:spcBef>
                <a:spcPts val="1200"/>
              </a:spcBef>
              <a:spcAft>
                <a:spcPts val="1200"/>
              </a:spcAft>
              <a:defRPr/>
            </a:pPr>
            <a:r>
              <a:rPr lang="en-US">
                <a:ea typeface="Arial" panose="020B0604020202020204" pitchFamily="34" charset="0"/>
                <a:cs typeface="Calibri" panose="020F0502020204030204" pitchFamily="34" charset="0"/>
              </a:rPr>
              <a:t>What is referred to as a </a:t>
            </a:r>
            <a:r>
              <a:rPr lang="en-US" b="1">
                <a:ea typeface="Arial" panose="020B0604020202020204" pitchFamily="34" charset="0"/>
                <a:cs typeface="Calibri" panose="020F0502020204030204" pitchFamily="34" charset="0"/>
              </a:rPr>
              <a:t>Euro Step </a:t>
            </a:r>
            <a:r>
              <a:rPr lang="en-US">
                <a:ea typeface="Arial" panose="020B0604020202020204" pitchFamily="34" charset="0"/>
                <a:cs typeface="Calibri" panose="020F0502020204030204" pitchFamily="34" charset="0"/>
              </a:rPr>
              <a:t>most often occurs when a player who is dribbling toward the basket stops dribbling, catches the ball while both feet are off the floor, lands on one foot and steps laterally with the other foot, often to step around a defender, all while facing the basket. The first foot to land on the floor is the pivot foot and if the player releases the ball on a try for goal or pass before the pivot foot touches the floor again, it is legal.  If the player’s pivot foot touches the floor a second time before the player releases the ball, it is illegal.</a:t>
            </a:r>
          </a:p>
          <a:p>
            <a:pPr>
              <a:defRPr/>
            </a:pPr>
            <a:endParaRPr lang="en-US"/>
          </a:p>
        </p:txBody>
      </p:sp>
      <p:sp>
        <p:nvSpPr>
          <p:cNvPr id="4" name="Footer Placeholder 3">
            <a:extLst>
              <a:ext uri="{FF2B5EF4-FFF2-40B4-BE49-F238E27FC236}">
                <a16:creationId xmlns:a16="http://schemas.microsoft.com/office/drawing/2014/main" id="{B1A460D9-BC43-450B-AD2B-437ED924B20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47473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0F2C-2F81-42A6-BEAB-F72252349858}"/>
              </a:ext>
            </a:extLst>
          </p:cNvPr>
          <p:cNvSpPr>
            <a:spLocks noGrp="1"/>
          </p:cNvSpPr>
          <p:nvPr>
            <p:ph type="title"/>
          </p:nvPr>
        </p:nvSpPr>
        <p:spPr/>
        <p:txBody>
          <a:bodyPr/>
          <a:lstStyle/>
          <a:p>
            <a:r>
              <a:rPr lang="en-US"/>
              <a:t>EURO-STEPS, SPIN MOVES AND JUMP STOPS:</a:t>
            </a:r>
            <a:br>
              <a:rPr lang="en-US"/>
            </a:br>
            <a:r>
              <a:rPr lang="en-US"/>
              <a:t>LEGAL OR ILLEGAL?</a:t>
            </a:r>
          </a:p>
        </p:txBody>
      </p:sp>
      <p:sp>
        <p:nvSpPr>
          <p:cNvPr id="3" name="Content Placeholder 2">
            <a:extLst>
              <a:ext uri="{FF2B5EF4-FFF2-40B4-BE49-F238E27FC236}">
                <a16:creationId xmlns:a16="http://schemas.microsoft.com/office/drawing/2014/main" id="{291B6AD4-D063-4207-99C6-8A18335AE079}"/>
              </a:ext>
            </a:extLst>
          </p:cNvPr>
          <p:cNvSpPr>
            <a:spLocks noGrp="1"/>
          </p:cNvSpPr>
          <p:nvPr>
            <p:ph idx="1"/>
          </p:nvPr>
        </p:nvSpPr>
        <p:spPr>
          <a:xfrm>
            <a:off x="8861613" y="3019050"/>
            <a:ext cx="2790264" cy="2216899"/>
          </a:xfrm>
        </p:spPr>
        <p:txBody>
          <a:bodyPr/>
          <a:lstStyle/>
          <a:p>
            <a:pPr marL="0" indent="0">
              <a:buNone/>
            </a:pPr>
            <a:r>
              <a:rPr lang="en-US"/>
              <a:t>On the </a:t>
            </a:r>
            <a:r>
              <a:rPr lang="en-US" b="1"/>
              <a:t>Euro-Step</a:t>
            </a:r>
            <a:r>
              <a:rPr lang="en-US"/>
              <a:t>, if the pivot foot touches the floor before the shot is taken, it is a travel.</a:t>
            </a:r>
          </a:p>
        </p:txBody>
      </p:sp>
      <p:sp>
        <p:nvSpPr>
          <p:cNvPr id="4" name="Footer Placeholder 3">
            <a:extLst>
              <a:ext uri="{FF2B5EF4-FFF2-40B4-BE49-F238E27FC236}">
                <a16:creationId xmlns:a16="http://schemas.microsoft.com/office/drawing/2014/main" id="{75391337-FD59-448F-AAAE-4BB71F3F548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Diagram&#10;&#10;Description automatically generated">
            <a:extLst>
              <a:ext uri="{FF2B5EF4-FFF2-40B4-BE49-F238E27FC236}">
                <a16:creationId xmlns:a16="http://schemas.microsoft.com/office/drawing/2014/main" id="{91314B3B-78AE-4721-AD13-75CC5B71E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957" y="2117153"/>
            <a:ext cx="7269480" cy="4215384"/>
          </a:xfrm>
          <a:prstGeom prst="rect">
            <a:avLst/>
          </a:prstGeom>
        </p:spPr>
      </p:pic>
    </p:spTree>
    <p:extLst>
      <p:ext uri="{BB962C8B-B14F-4D97-AF65-F5344CB8AC3E}">
        <p14:creationId xmlns:p14="http://schemas.microsoft.com/office/powerpoint/2010/main" val="345776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0FB7-83A7-4B96-B639-80955E36BC50}"/>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EURO-STEPS, SPIN MOVES, AND JUMP STOPS – LEGAL OR ILLEGAL?</a:t>
            </a:r>
            <a:br>
              <a:rPr lang="en-US" sz="2800">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(cont.)</a:t>
            </a:r>
            <a:endParaRPr lang="en-US" sz="2800"/>
          </a:p>
        </p:txBody>
      </p:sp>
      <p:sp>
        <p:nvSpPr>
          <p:cNvPr id="64515" name="Content Placeholder 2">
            <a:extLst>
              <a:ext uri="{FF2B5EF4-FFF2-40B4-BE49-F238E27FC236}">
                <a16:creationId xmlns:a16="http://schemas.microsoft.com/office/drawing/2014/main" id="{CFC77771-FB37-466B-8A97-A9B72478E913}"/>
              </a:ext>
            </a:extLst>
          </p:cNvPr>
          <p:cNvSpPr>
            <a:spLocks noGrp="1" noChangeArrowheads="1"/>
          </p:cNvSpPr>
          <p:nvPr>
            <p:ph idx="1"/>
          </p:nvPr>
        </p:nvSpPr>
        <p:spPr/>
        <p:txBody>
          <a:bodyPr/>
          <a:lstStyle/>
          <a:p>
            <a:pPr>
              <a:buFont typeface="Arial" panose="020B0604020202020204" pitchFamily="34" charset="0"/>
              <a:buChar char="•"/>
            </a:pPr>
            <a:r>
              <a:rPr lang="en-US" altLang="en-US" sz="2400">
                <a:latin typeface="Arial" panose="020B0604020202020204" pitchFamily="34" charset="0"/>
                <a:cs typeface="Arial" panose="020B0604020202020204" pitchFamily="34" charset="0"/>
              </a:rPr>
              <a:t>What is often referred to as a </a:t>
            </a:r>
            <a:r>
              <a:rPr lang="en-US" altLang="en-US" sz="2400" b="1">
                <a:latin typeface="Arial" panose="020B0604020202020204" pitchFamily="34" charset="0"/>
                <a:cs typeface="Arial" panose="020B0604020202020204" pitchFamily="34" charset="0"/>
              </a:rPr>
              <a:t>Spin Move </a:t>
            </a:r>
            <a:r>
              <a:rPr lang="en-US" altLang="en-US" sz="2400">
                <a:latin typeface="Arial" panose="020B0604020202020204" pitchFamily="34" charset="0"/>
                <a:cs typeface="Arial" panose="020B0604020202020204" pitchFamily="34" charset="0"/>
              </a:rPr>
              <a:t>most often occurs when a player who dribbles toward the basket, catches the ball while faking to one side of the basket, plants a foot (becomes the pivot foot), while facing the basket, turns his or her back to the basket in an attempt to “spin” around a defender, then steps with the other foot.  This would be legal but most often when the player’s back is to the basket during the spin, to again face the basket and get into position to release the ball on a try, the player must step again.  This means the player’s pivot foot returns to the floor a second time, thus causing a traveling violation.</a:t>
            </a:r>
            <a:endParaRPr lang="en-US" altLang="en-US" sz="2400"/>
          </a:p>
        </p:txBody>
      </p:sp>
      <p:sp>
        <p:nvSpPr>
          <p:cNvPr id="4" name="Footer Placeholder 3">
            <a:extLst>
              <a:ext uri="{FF2B5EF4-FFF2-40B4-BE49-F238E27FC236}">
                <a16:creationId xmlns:a16="http://schemas.microsoft.com/office/drawing/2014/main" id="{20924592-76EA-43BC-AEEB-A1527CC59E1D}"/>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0FB7-83A7-4B96-B639-80955E36BC50}"/>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EURO-STEPS, SPIN MOVES, AND JUMP STOPS – LEGAL OR ILLEGAL?</a:t>
            </a:r>
            <a:br>
              <a:rPr lang="en-US" sz="2800">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(cont.)</a:t>
            </a:r>
            <a:endParaRPr lang="en-US" sz="2800"/>
          </a:p>
        </p:txBody>
      </p:sp>
      <p:sp>
        <p:nvSpPr>
          <p:cNvPr id="64515" name="Content Placeholder 2">
            <a:extLst>
              <a:ext uri="{FF2B5EF4-FFF2-40B4-BE49-F238E27FC236}">
                <a16:creationId xmlns:a16="http://schemas.microsoft.com/office/drawing/2014/main" id="{CFC77771-FB37-466B-8A97-A9B72478E913}"/>
              </a:ext>
            </a:extLst>
          </p:cNvPr>
          <p:cNvSpPr>
            <a:spLocks noGrp="1" noChangeArrowheads="1"/>
          </p:cNvSpPr>
          <p:nvPr>
            <p:ph idx="1"/>
          </p:nvPr>
        </p:nvSpPr>
        <p:spPr>
          <a:xfrm>
            <a:off x="1941513" y="1989138"/>
            <a:ext cx="10026650" cy="4535487"/>
          </a:xfrm>
        </p:spPr>
        <p:txBody>
          <a:bodyPr/>
          <a:lstStyle/>
          <a:p>
            <a:pPr>
              <a:buFont typeface="Arial" panose="020B0604020202020204" pitchFamily="34" charset="0"/>
              <a:buChar cha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Example:  A1 is dribbling toward the basket from the left side.  Defender B1 is facing A1 when A1 catches the ball and steps with the left foot while faking to the left, then spins (back to the basket), steps with the right foot while spinning and then steps with the left foot again. When beginning the spin move, A1’s left foot became the pivot foot and after the spin, when the left foot again touches the floor, A1 has violated. This type of play could originate from in front of the basket or from either side. Due to the speed of the player attempting a spin move and the physical difficulty of facing the basket when one foot touches the floor, then attempting to spin around a defender and release the ball before the pivot foot again touches the floor, the vast majority of spin move attempts are illegal.</a:t>
            </a:r>
            <a:endParaRPr lang="en-US" altLang="en-US" sz="24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20924592-76EA-43BC-AEEB-A1527CC59E1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16908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F0E3-7CE2-4019-94EF-8EF6E2FC2BD4}"/>
              </a:ext>
            </a:extLst>
          </p:cNvPr>
          <p:cNvSpPr>
            <a:spLocks noGrp="1"/>
          </p:cNvSpPr>
          <p:nvPr>
            <p:ph type="title"/>
          </p:nvPr>
        </p:nvSpPr>
        <p:spPr/>
        <p:txBody>
          <a:bodyPr/>
          <a:lstStyle/>
          <a:p>
            <a:r>
              <a:rPr lang="en-US"/>
              <a:t>EURO-STEPS, SPIN MOVES AND JUMP STOPS:</a:t>
            </a:r>
            <a:br>
              <a:rPr lang="en-US"/>
            </a:br>
            <a:r>
              <a:rPr lang="en-US"/>
              <a:t>LEGAL OR ILLEGAL?</a:t>
            </a:r>
          </a:p>
        </p:txBody>
      </p:sp>
      <p:sp>
        <p:nvSpPr>
          <p:cNvPr id="3" name="Content Placeholder 2">
            <a:extLst>
              <a:ext uri="{FF2B5EF4-FFF2-40B4-BE49-F238E27FC236}">
                <a16:creationId xmlns:a16="http://schemas.microsoft.com/office/drawing/2014/main" id="{25DE32A6-C897-484F-8DE4-678121482F21}"/>
              </a:ext>
            </a:extLst>
          </p:cNvPr>
          <p:cNvSpPr>
            <a:spLocks noGrp="1"/>
          </p:cNvSpPr>
          <p:nvPr>
            <p:ph idx="1"/>
          </p:nvPr>
        </p:nvSpPr>
        <p:spPr>
          <a:xfrm>
            <a:off x="8861612" y="2642347"/>
            <a:ext cx="3106021" cy="3685429"/>
          </a:xfrm>
        </p:spPr>
        <p:txBody>
          <a:bodyPr/>
          <a:lstStyle/>
          <a:p>
            <a:pPr marL="0" indent="0">
              <a:buNone/>
            </a:pPr>
            <a:r>
              <a:rPr lang="en-US"/>
              <a:t>On the </a:t>
            </a:r>
            <a:r>
              <a:rPr lang="en-US" b="1"/>
              <a:t>Spin Move</a:t>
            </a:r>
            <a:r>
              <a:rPr lang="en-US"/>
              <a:t>, if a player picks up the pivot foot and touches it to the floor again before the release of the ball on a try for goal, that player has traveled.</a:t>
            </a:r>
          </a:p>
        </p:txBody>
      </p:sp>
      <p:sp>
        <p:nvSpPr>
          <p:cNvPr id="4" name="Footer Placeholder 3">
            <a:extLst>
              <a:ext uri="{FF2B5EF4-FFF2-40B4-BE49-F238E27FC236}">
                <a16:creationId xmlns:a16="http://schemas.microsoft.com/office/drawing/2014/main" id="{3DAACC7C-DBBD-4EED-9872-B3AD60F095E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Diagram&#10;&#10;Description automatically generated">
            <a:extLst>
              <a:ext uri="{FF2B5EF4-FFF2-40B4-BE49-F238E27FC236}">
                <a16:creationId xmlns:a16="http://schemas.microsoft.com/office/drawing/2014/main" id="{7FE41012-A90B-49BD-905E-E629887A4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146" y="2123348"/>
            <a:ext cx="7269480" cy="4187952"/>
          </a:xfrm>
          <a:prstGeom prst="rect">
            <a:avLst/>
          </a:prstGeom>
        </p:spPr>
      </p:pic>
    </p:spTree>
    <p:extLst>
      <p:ext uri="{BB962C8B-B14F-4D97-AF65-F5344CB8AC3E}">
        <p14:creationId xmlns:p14="http://schemas.microsoft.com/office/powerpoint/2010/main" val="1531647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B986-D411-429B-8AFA-B3CDEF322A59}"/>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EURO-STEPS, SPIN MOVES, AND JUMP STOPS – LEGAL OR ILLEGAL?</a:t>
            </a:r>
            <a:br>
              <a:rPr lang="en-US" sz="2800">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(cont.)</a:t>
            </a:r>
            <a:endParaRPr lang="en-US" sz="2800"/>
          </a:p>
        </p:txBody>
      </p:sp>
      <p:sp>
        <p:nvSpPr>
          <p:cNvPr id="3" name="Content Placeholder 2">
            <a:extLst>
              <a:ext uri="{FF2B5EF4-FFF2-40B4-BE49-F238E27FC236}">
                <a16:creationId xmlns:a16="http://schemas.microsoft.com/office/drawing/2014/main" id="{E6860E1B-4BE2-465A-A3DF-1F67413B12BD}"/>
              </a:ext>
            </a:extLst>
          </p:cNvPr>
          <p:cNvSpPr>
            <a:spLocks noGrp="1"/>
          </p:cNvSpPr>
          <p:nvPr>
            <p:ph idx="1"/>
          </p:nvPr>
        </p:nvSpPr>
        <p:spPr>
          <a:xfrm>
            <a:off x="1941513" y="1941095"/>
            <a:ext cx="10026650" cy="4583529"/>
          </a:xfrm>
        </p:spPr>
        <p:txBody>
          <a:bodyPr/>
          <a:lstStyle/>
          <a:p>
            <a:endParaRPr lang="en-US" altLang="en-US" sz="2400">
              <a:ea typeface="Arial" panose="020B0604020202020204" pitchFamily="34" charset="0"/>
              <a:cs typeface="Calibri" panose="020F0502020204030204" pitchFamily="34" charset="0"/>
            </a:endParaRPr>
          </a:p>
          <a:p>
            <a:pPr>
              <a:buFont typeface="Arial" panose="020B0604020202020204" pitchFamily="34" charset="0"/>
              <a:buChar char="•"/>
            </a:pPr>
            <a:r>
              <a:rPr lang="en-US" altLang="en-US" sz="2400">
                <a:ea typeface="Arial" panose="020B0604020202020204" pitchFamily="34" charset="0"/>
                <a:cs typeface="Calibri" panose="020F0502020204030204" pitchFamily="34" charset="0"/>
              </a:rPr>
              <a:t>What is often referred to as a </a:t>
            </a:r>
            <a:r>
              <a:rPr lang="en-US" altLang="en-US" sz="2400" b="1">
                <a:ea typeface="Arial" panose="020B0604020202020204" pitchFamily="34" charset="0"/>
                <a:cs typeface="Calibri" panose="020F0502020204030204" pitchFamily="34" charset="0"/>
              </a:rPr>
              <a:t>Jump Stop </a:t>
            </a:r>
            <a:r>
              <a:rPr lang="en-US" altLang="en-US" sz="2400">
                <a:ea typeface="Arial" panose="020B0604020202020204" pitchFamily="34" charset="0"/>
                <a:cs typeface="Calibri" panose="020F0502020204030204" pitchFamily="34" charset="0"/>
              </a:rPr>
              <a:t>is, by rule, an exception to the traveling rules.  A legal jump stop occurs when a player who </a:t>
            </a:r>
            <a:r>
              <a:rPr lang="en-US" altLang="en-US" sz="2400" b="1">
                <a:ea typeface="Arial" panose="020B0604020202020204" pitchFamily="34" charset="0"/>
                <a:cs typeface="Calibri" panose="020F0502020204030204" pitchFamily="34" charset="0"/>
              </a:rPr>
              <a:t>catches the ball with both feet off the floor, lands on one foot, jumps off that foot and lands with both feet touching the floor simultaneously.</a:t>
            </a:r>
            <a:r>
              <a:rPr lang="en-US" altLang="en-US" sz="2400">
                <a:ea typeface="Arial" panose="020B0604020202020204" pitchFamily="34" charset="0"/>
                <a:cs typeface="Calibri" panose="020F0502020204030204" pitchFamily="34" charset="0"/>
              </a:rPr>
              <a:t>  Many players are taught well and successfully execute legal jump stops.  There are two situations that most often cause attempts at legal jump stops to become illegal.  The first: After the player jumps off one foot, the player lands on one foot followed by the other (illegal “stutter step”), instead of landing simultaneously on both feet (legal). </a:t>
            </a:r>
          </a:p>
        </p:txBody>
      </p:sp>
      <p:sp>
        <p:nvSpPr>
          <p:cNvPr id="4" name="Footer Placeholder 3">
            <a:extLst>
              <a:ext uri="{FF2B5EF4-FFF2-40B4-BE49-F238E27FC236}">
                <a16:creationId xmlns:a16="http://schemas.microsoft.com/office/drawing/2014/main" id="{CD8AEB04-5EAD-4504-9A91-6D3C27E84ED8}"/>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B986-D411-429B-8AFA-B3CDEF322A59}"/>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EURO-STEPS, SPIN MOVES, AND JUMP STOPS – LEGAL OR ILLEGAL?</a:t>
            </a:r>
            <a:br>
              <a:rPr lang="en-US" sz="2800">
                <a:ea typeface="Arial" panose="020B0604020202020204" pitchFamily="34" charset="0"/>
                <a:cs typeface="Calibri" panose="020F0502020204030204" pitchFamily="34" charset="0"/>
              </a:rPr>
            </a:br>
            <a:r>
              <a:rPr lang="en-US" sz="2800">
                <a:ea typeface="Arial" panose="020B0604020202020204" pitchFamily="34" charset="0"/>
                <a:cs typeface="Calibri" panose="020F0502020204030204" pitchFamily="34" charset="0"/>
              </a:rPr>
              <a:t>(cont.)</a:t>
            </a:r>
            <a:endParaRPr lang="en-US" sz="2800"/>
          </a:p>
        </p:txBody>
      </p:sp>
      <p:sp>
        <p:nvSpPr>
          <p:cNvPr id="3" name="Content Placeholder 2">
            <a:extLst>
              <a:ext uri="{FF2B5EF4-FFF2-40B4-BE49-F238E27FC236}">
                <a16:creationId xmlns:a16="http://schemas.microsoft.com/office/drawing/2014/main" id="{E6860E1B-4BE2-465A-A3DF-1F67413B12BD}"/>
              </a:ext>
            </a:extLst>
          </p:cNvPr>
          <p:cNvSpPr>
            <a:spLocks noGrp="1"/>
          </p:cNvSpPr>
          <p:nvPr>
            <p:ph idx="1"/>
          </p:nvPr>
        </p:nvSpPr>
        <p:spPr/>
        <p:txBody>
          <a:bodyPr/>
          <a:lstStyle/>
          <a:p>
            <a:pPr marL="0" indent="0">
              <a:buNone/>
            </a:pPr>
            <a:r>
              <a:rPr lang="en-US" altLang="en-US" sz="2400">
                <a:ea typeface="Arial" panose="020B0604020202020204" pitchFamily="34" charset="0"/>
                <a:cs typeface="Calibri" panose="020F0502020204030204" pitchFamily="34" charset="0"/>
              </a:rPr>
              <a:t>The second: After the player completes a legal jump stop, the player pivots. A legal jump stop is already an exception to the travel rule and a player who pivots with either foot after a jump stop is completed gains a huge advantage and has committed a traveling violation.</a:t>
            </a:r>
          </a:p>
          <a:p>
            <a:pPr>
              <a:lnSpc>
                <a:spcPct val="115000"/>
              </a:lnSpc>
              <a:spcBef>
                <a:spcPts val="1200"/>
              </a:spcBef>
              <a:spcAft>
                <a:spcPts val="1200"/>
              </a:spcAft>
              <a:buFont typeface="Arial" panose="020B0604020202020204" pitchFamily="34" charset="0"/>
              <a:buChar char="•"/>
            </a:pPr>
            <a:r>
              <a:rPr lang="en-US" altLang="en-US" sz="2400">
                <a:ea typeface="Arial" panose="020B0604020202020204" pitchFamily="34" charset="0"/>
                <a:cs typeface="Calibri" panose="020F0502020204030204" pitchFamily="34" charset="0"/>
              </a:rPr>
              <a:t>Landing on both feet, under NFHS rules the player violates when the pivot foot touches the floor the second time.    </a:t>
            </a:r>
          </a:p>
          <a:p>
            <a:pPr>
              <a:buFont typeface="Arial" panose="020B0604020202020204" pitchFamily="34" charset="0"/>
              <a:buChar char="•"/>
            </a:pPr>
            <a:r>
              <a:rPr lang="en-US" altLang="en-US" sz="2400">
                <a:ea typeface="Arial" panose="020B0604020202020204" pitchFamily="34" charset="0"/>
                <a:cs typeface="Calibri" panose="020F0502020204030204" pitchFamily="34" charset="0"/>
              </a:rPr>
              <a:t>We encourage players, coaches, and officials to study and learn the rules governing these exciting basketball plays as they relate to NFHS rules.</a:t>
            </a:r>
          </a:p>
        </p:txBody>
      </p:sp>
      <p:sp>
        <p:nvSpPr>
          <p:cNvPr id="4" name="Footer Placeholder 3">
            <a:extLst>
              <a:ext uri="{FF2B5EF4-FFF2-40B4-BE49-F238E27FC236}">
                <a16:creationId xmlns:a16="http://schemas.microsoft.com/office/drawing/2014/main" id="{CD8AEB04-5EAD-4504-9A91-6D3C27E84ED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5576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9A21-5556-483F-9336-55DBEE824413}"/>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0DA20A47-6EB8-4D92-9640-2A31FD0E6230}"/>
              </a:ext>
            </a:extLst>
          </p:cNvPr>
          <p:cNvSpPr>
            <a:spLocks noGrp="1"/>
          </p:cNvSpPr>
          <p:nvPr>
            <p:ph idx="1"/>
          </p:nvPr>
        </p:nvSpPr>
        <p:spPr>
          <a:xfrm>
            <a:off x="1376804" y="1967873"/>
            <a:ext cx="10590830" cy="4338637"/>
          </a:xfrm>
        </p:spPr>
        <p:txBody>
          <a:bodyPr/>
          <a:lstStyle/>
          <a:p>
            <a:pPr marL="0" indent="0" algn="ctr">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indent="0" algn="ctr">
              <a:buNone/>
            </a:pPr>
            <a:endParaRPr lang="en-US" sz="2400" dirty="0">
              <a:latin typeface="Calibri" panose="020F0502020204030204" pitchFamily="34" charset="0"/>
              <a:ea typeface="Calibri" panose="020F0502020204030204" pitchFamily="34" charset="0"/>
              <a:cs typeface="Times New Roman" panose="02020603050405020304" pitchFamily="18" charset="0"/>
              <a:hlinkClick r:id="rId3"/>
            </a:endParaRPr>
          </a:p>
          <a:p>
            <a:pPr marL="0" indent="0" algn="ctr">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indent="0" algn="ctr">
              <a:buNone/>
            </a:pPr>
            <a:endParaRPr lang="en-US" sz="2400" dirty="0">
              <a:latin typeface="Calibri" panose="020F0502020204030204" pitchFamily="34" charset="0"/>
              <a:ea typeface="Calibri" panose="020F0502020204030204" pitchFamily="34" charset="0"/>
              <a:cs typeface="Times New Roman" panose="02020603050405020304" pitchFamily="18" charset="0"/>
              <a:hlinkClick r:id="rId3"/>
            </a:endParaRPr>
          </a:p>
          <a:p>
            <a:pPr marL="0" indent="0" algn="ctr">
              <a:buNone/>
            </a:pPr>
            <a:endParaRPr lang="en-US" sz="2400">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indent="0" algn="ctr">
              <a:buNone/>
            </a:pPr>
            <a:r>
              <a:rPr lang="en-US" sz="2400">
                <a:effectLst/>
                <a:latin typeface="Calibri" panose="020F0502020204030204" pitchFamily="34" charset="0"/>
                <a:ea typeface="Calibri" panose="020F0502020204030204" pitchFamily="34" charset="0"/>
                <a:cs typeface="Times New Roman" panose="02020603050405020304" pitchFamily="18" charset="0"/>
                <a:hlinkClick r:id="rId3"/>
              </a:rPr>
              <a:t>2021-2022 NFHS Rules Changes &amp; Points of Emphasis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67EE495-9AD6-4547-BB8C-7EDD429FB6F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279522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0F2C-2F81-42A6-BEAB-F72252349858}"/>
              </a:ext>
            </a:extLst>
          </p:cNvPr>
          <p:cNvSpPr>
            <a:spLocks noGrp="1"/>
          </p:cNvSpPr>
          <p:nvPr>
            <p:ph type="title"/>
          </p:nvPr>
        </p:nvSpPr>
        <p:spPr/>
        <p:txBody>
          <a:bodyPr/>
          <a:lstStyle/>
          <a:p>
            <a:r>
              <a:rPr lang="en-US"/>
              <a:t>EURO-STEPS, SPIN MOVES AND JUMP STOPS:</a:t>
            </a:r>
            <a:br>
              <a:rPr lang="en-US"/>
            </a:br>
            <a:r>
              <a:rPr lang="en-US"/>
              <a:t>LEGAL OR ILLEGAL?</a:t>
            </a:r>
          </a:p>
        </p:txBody>
      </p:sp>
      <p:sp>
        <p:nvSpPr>
          <p:cNvPr id="3" name="Content Placeholder 2">
            <a:extLst>
              <a:ext uri="{FF2B5EF4-FFF2-40B4-BE49-F238E27FC236}">
                <a16:creationId xmlns:a16="http://schemas.microsoft.com/office/drawing/2014/main" id="{291B6AD4-D063-4207-99C6-8A18335AE079}"/>
              </a:ext>
            </a:extLst>
          </p:cNvPr>
          <p:cNvSpPr>
            <a:spLocks noGrp="1"/>
          </p:cNvSpPr>
          <p:nvPr>
            <p:ph idx="1"/>
          </p:nvPr>
        </p:nvSpPr>
        <p:spPr>
          <a:xfrm>
            <a:off x="8782991" y="3112994"/>
            <a:ext cx="3294530" cy="3793005"/>
          </a:xfrm>
        </p:spPr>
        <p:txBody>
          <a:bodyPr/>
          <a:lstStyle/>
          <a:p>
            <a:pPr marL="0" indent="0">
              <a:buNone/>
            </a:pPr>
            <a:r>
              <a:rPr lang="en-US"/>
              <a:t>A player who performs a legal </a:t>
            </a:r>
            <a:r>
              <a:rPr lang="en-US" b="1"/>
              <a:t>Jump Stop </a:t>
            </a:r>
            <a:r>
              <a:rPr lang="en-US"/>
              <a:t>does not have a pivot foot. If a pivot is used, that player has traveled.</a:t>
            </a:r>
          </a:p>
        </p:txBody>
      </p:sp>
      <p:sp>
        <p:nvSpPr>
          <p:cNvPr id="4" name="Footer Placeholder 3">
            <a:extLst>
              <a:ext uri="{FF2B5EF4-FFF2-40B4-BE49-F238E27FC236}">
                <a16:creationId xmlns:a16="http://schemas.microsoft.com/office/drawing/2014/main" id="{75391337-FD59-448F-AAAE-4BB71F3F5485}"/>
              </a:ext>
            </a:extLst>
          </p:cNvPr>
          <p:cNvSpPr>
            <a:spLocks noGrp="1"/>
          </p:cNvSpPr>
          <p:nvPr>
            <p:ph type="ftr" sz="quarter" idx="11"/>
          </p:nvPr>
        </p:nvSpPr>
        <p:spPr/>
        <p:txBody>
          <a:bodyPr/>
          <a:lstStyle/>
          <a:p>
            <a:pPr>
              <a:defRPr/>
            </a:pPr>
            <a:r>
              <a:rPr lang="en-US"/>
              <a:t>www.nfhs.org</a:t>
            </a:r>
          </a:p>
        </p:txBody>
      </p:sp>
      <p:pic>
        <p:nvPicPr>
          <p:cNvPr id="6" name="Picture 5" descr="A picture containing text&#10;&#10;Description automatically generated">
            <a:extLst>
              <a:ext uri="{FF2B5EF4-FFF2-40B4-BE49-F238E27FC236}">
                <a16:creationId xmlns:a16="http://schemas.microsoft.com/office/drawing/2014/main" id="{B8EAF964-B236-4E09-AF11-0E6B3E49C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079" y="2037080"/>
            <a:ext cx="7296912" cy="4389120"/>
          </a:xfrm>
          <a:prstGeom prst="rect">
            <a:avLst/>
          </a:prstGeom>
        </p:spPr>
      </p:pic>
    </p:spTree>
    <p:extLst>
      <p:ext uri="{BB962C8B-B14F-4D97-AF65-F5344CB8AC3E}">
        <p14:creationId xmlns:p14="http://schemas.microsoft.com/office/powerpoint/2010/main" val="1018873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B9F3-5049-44B7-9E0E-26599B79C43B}"/>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TRAVELING - BASIC FUNDAMENTALS</a:t>
            </a:r>
            <a:endParaRPr lang="en-US" sz="2800">
              <a:cs typeface="Calibri" panose="020F0502020204030204" pitchFamily="34" charset="0"/>
            </a:endParaRPr>
          </a:p>
        </p:txBody>
      </p:sp>
      <p:sp>
        <p:nvSpPr>
          <p:cNvPr id="3" name="Content Placeholder 2">
            <a:extLst>
              <a:ext uri="{FF2B5EF4-FFF2-40B4-BE49-F238E27FC236}">
                <a16:creationId xmlns:a16="http://schemas.microsoft.com/office/drawing/2014/main" id="{9F8A3581-3203-4DFF-B263-8E524C2FC23C}"/>
              </a:ext>
            </a:extLst>
          </p:cNvPr>
          <p:cNvSpPr>
            <a:spLocks noGrp="1"/>
          </p:cNvSpPr>
          <p:nvPr>
            <p:ph idx="1"/>
          </p:nvPr>
        </p:nvSpPr>
        <p:spPr/>
        <p:txBody>
          <a:bodyPr/>
          <a:lstStyle/>
          <a:p>
            <a:pPr marL="0">
              <a:lnSpc>
                <a:spcPct val="115000"/>
              </a:lnSpc>
              <a:spcBef>
                <a:spcPts val="1200"/>
              </a:spcBef>
              <a:spcAft>
                <a:spcPts val="1200"/>
              </a:spcAft>
              <a:buFont typeface="Arial" panose="020B0604020202020204" pitchFamily="34" charset="0"/>
              <a:buChar char="•"/>
              <a:tabLst>
                <a:tab pos="346075" algn="l"/>
              </a:tabLst>
              <a:defRPr/>
            </a:pPr>
            <a:r>
              <a:rPr lang="en-US" sz="2400">
                <a:latin typeface="Arial" panose="020B0604020202020204" pitchFamily="34" charset="0"/>
                <a:ea typeface="Arial" panose="020B0604020202020204" pitchFamily="34" charset="0"/>
              </a:rPr>
              <a:t>When beginning a dribble, a player must release the ball before lifting 	his or her pivot foot. A player who lifts the pivot foot before releasing 	the ball to begin a dribble has committed a traveling violation.  </a:t>
            </a:r>
          </a:p>
          <a:p>
            <a:pPr marL="0">
              <a:lnSpc>
                <a:spcPct val="115000"/>
              </a:lnSpc>
              <a:spcBef>
                <a:spcPts val="1200"/>
              </a:spcBef>
              <a:spcAft>
                <a:spcPts val="1200"/>
              </a:spcAft>
              <a:buFont typeface="Arial" panose="020B0604020202020204" pitchFamily="34" charset="0"/>
              <a:buChar char="•"/>
              <a:tabLst>
                <a:tab pos="346075" algn="l"/>
              </a:tabLst>
              <a:defRPr/>
            </a:pPr>
            <a:r>
              <a:rPr lang="en-US" sz="2400">
                <a:latin typeface="Arial" panose="020B0604020202020204" pitchFamily="34" charset="0"/>
                <a:ea typeface="Arial" panose="020B0604020202020204" pitchFamily="34" charset="0"/>
              </a:rPr>
              <a:t>It is always legal for a player to lift the pivot foot, but the player must 	pass, shoot, or be granted a time-out before the pivot foot touches the 	floor again.  </a:t>
            </a:r>
          </a:p>
          <a:p>
            <a:pPr marL="0">
              <a:lnSpc>
                <a:spcPct val="115000"/>
              </a:lnSpc>
              <a:spcBef>
                <a:spcPts val="1200"/>
              </a:spcBef>
              <a:spcAft>
                <a:spcPts val="1200"/>
              </a:spcAft>
              <a:buFont typeface="Arial" panose="020B0604020202020204" pitchFamily="34" charset="0"/>
              <a:buChar char="•"/>
              <a:tabLst>
                <a:tab pos="346075" algn="l"/>
              </a:tabLst>
              <a:defRPr/>
            </a:pPr>
            <a:r>
              <a:rPr lang="en-US" sz="2400">
                <a:latin typeface="Arial" panose="020B0604020202020204" pitchFamily="34" charset="0"/>
                <a:ea typeface="Arial" panose="020B0604020202020204" pitchFamily="34" charset="0"/>
              </a:rPr>
              <a:t>It is not possible for a player to travel while dribbling the ball, bouncing 	the ball while out-of-	bounds during a throw-in or prior to 	attempting free throw(s).</a:t>
            </a:r>
          </a:p>
        </p:txBody>
      </p:sp>
      <p:sp>
        <p:nvSpPr>
          <p:cNvPr id="4" name="Footer Placeholder 3">
            <a:extLst>
              <a:ext uri="{FF2B5EF4-FFF2-40B4-BE49-F238E27FC236}">
                <a16:creationId xmlns:a16="http://schemas.microsoft.com/office/drawing/2014/main" id="{6AAA8DB6-784D-4A5F-A1F5-CEBC3F8B8053}"/>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995C-750D-4121-A505-8663EF9FA0F3}"/>
              </a:ext>
            </a:extLst>
          </p:cNvPr>
          <p:cNvSpPr>
            <a:spLocks noGrp="1"/>
          </p:cNvSpPr>
          <p:nvPr>
            <p:ph type="title"/>
          </p:nvPr>
        </p:nvSpPr>
        <p:spPr/>
        <p:txBody>
          <a:bodyPr/>
          <a:lstStyle/>
          <a:p>
            <a:pPr>
              <a:defRPr/>
            </a:pPr>
            <a:r>
              <a:rPr lang="en-US" sz="2800">
                <a:ea typeface="Arial" panose="020B0604020202020204" pitchFamily="34" charset="0"/>
                <a:cs typeface="Calibri" panose="020F0502020204030204" pitchFamily="34" charset="0"/>
              </a:rPr>
              <a:t>TRAVELING - BASIC FUNDAMENTALS (cont.)</a:t>
            </a:r>
            <a:endParaRPr lang="en-US" sz="2800"/>
          </a:p>
        </p:txBody>
      </p:sp>
      <p:sp>
        <p:nvSpPr>
          <p:cNvPr id="70659" name="Content Placeholder 2">
            <a:extLst>
              <a:ext uri="{FF2B5EF4-FFF2-40B4-BE49-F238E27FC236}">
                <a16:creationId xmlns:a16="http://schemas.microsoft.com/office/drawing/2014/main" id="{FEB70CB8-1163-4892-B9D1-549ABCCE76E4}"/>
              </a:ext>
            </a:extLst>
          </p:cNvPr>
          <p:cNvSpPr>
            <a:spLocks noGrp="1" noChangeArrowheads="1"/>
          </p:cNvSpPr>
          <p:nvPr>
            <p:ph idx="1"/>
          </p:nvPr>
        </p:nvSpPr>
        <p:spPr>
          <a:xfrm>
            <a:off x="1508376" y="2037347"/>
            <a:ext cx="10026650" cy="4668253"/>
          </a:xfrm>
        </p:spPr>
        <p:txBody>
          <a:bodyPr/>
          <a:lstStyle/>
          <a:p>
            <a:pPr lvl="0">
              <a:buFont typeface="Arial" panose="020B0604020202020204" pitchFamily="34" charset="0"/>
              <a:buChar char="•"/>
              <a:defRPr/>
            </a:pPr>
            <a:r>
              <a:rPr lang="en-US" sz="2300">
                <a:solidFill>
                  <a:srgbClr val="414B56"/>
                </a:solidFill>
                <a:latin typeface="Arial" panose="020B0604020202020204" pitchFamily="34" charset="0"/>
                <a:ea typeface="Arial" panose="020B0604020202020204" pitchFamily="34" charset="0"/>
              </a:rPr>
              <a:t>For officials, identifying a player’s pivot foot is, by far, the most important aspect of accurately ruling potential traveling violations.  Videos, traveling presentations, and practice are effective tools available to officials who want to improve their accuracy of ruling potential traveling plays.</a:t>
            </a:r>
          </a:p>
          <a:p>
            <a:pPr lvl="0">
              <a:buFont typeface="Arial" panose="020B0604020202020204" pitchFamily="34" charset="0"/>
              <a:buChar char="•"/>
              <a:defRPr/>
            </a:pPr>
            <a:r>
              <a:rPr kumimoji="0" lang="en-US" altLang="en-US" sz="2300" b="0" i="0" u="none" strike="noStrike" kern="1200" cap="none" spc="0" normalizeH="0" baseline="0" noProof="0">
                <a:ln>
                  <a:noFill/>
                </a:ln>
                <a:solidFill>
                  <a:prstClr val="black"/>
                </a:solidFill>
                <a:effectLst/>
                <a:uLnTx/>
                <a:uFillTx/>
                <a:latin typeface="Calibri"/>
                <a:ea typeface="Arial" panose="020B0604020202020204" pitchFamily="34" charset="0"/>
                <a:cs typeface="Calibri" panose="020F0502020204030204" pitchFamily="34" charset="0"/>
              </a:rPr>
              <a:t>Traveling rules are relatively easy to learn and understand but because of the sheer number of potential traveling violations that occur in every game and the speed at which many of these plays occur, making a high percentage of accurate rulings is difficult. In some instances, officials appear to rule on these plays based on what it “looks like,” rather than what rules allow. To improve the teaching, execution, and accurate rulings of potential traveling situations, players, coaches, and officials should review relevant rule descriptions and take advantage of available information … and practice!</a:t>
            </a:r>
            <a:endParaRPr kumimoji="0" lang="en-US" altLang="en-US" sz="23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a:p>
            <a:pPr lvl="0">
              <a:defRPr/>
            </a:pPr>
            <a:endParaRPr lang="en-US" sz="2400">
              <a:solidFill>
                <a:srgbClr val="414B56"/>
              </a:solidFill>
            </a:endParaRPr>
          </a:p>
        </p:txBody>
      </p:sp>
      <p:sp>
        <p:nvSpPr>
          <p:cNvPr id="4" name="Footer Placeholder 3">
            <a:extLst>
              <a:ext uri="{FF2B5EF4-FFF2-40B4-BE49-F238E27FC236}">
                <a16:creationId xmlns:a16="http://schemas.microsoft.com/office/drawing/2014/main" id="{C7B7E226-104B-426C-8112-10DE60CC9FB4}"/>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C2BC-DAB7-486A-8422-5E152AF77777}"/>
              </a:ext>
            </a:extLst>
          </p:cNvPr>
          <p:cNvSpPr>
            <a:spLocks noGrp="1"/>
          </p:cNvSpPr>
          <p:nvPr>
            <p:ph type="title"/>
          </p:nvPr>
        </p:nvSpPr>
        <p:spPr/>
        <p:txBody>
          <a:bodyPr/>
          <a:lstStyle/>
          <a:p>
            <a:r>
              <a:rPr lang="en-US"/>
              <a:t>TRAVELING: BASIC FUNDAMENTALS</a:t>
            </a:r>
          </a:p>
        </p:txBody>
      </p:sp>
      <p:sp>
        <p:nvSpPr>
          <p:cNvPr id="3" name="Content Placeholder 2">
            <a:extLst>
              <a:ext uri="{FF2B5EF4-FFF2-40B4-BE49-F238E27FC236}">
                <a16:creationId xmlns:a16="http://schemas.microsoft.com/office/drawing/2014/main" id="{A6E7CAD5-9DA2-453A-B040-93E3348166DD}"/>
              </a:ext>
            </a:extLst>
          </p:cNvPr>
          <p:cNvSpPr>
            <a:spLocks noGrp="1"/>
          </p:cNvSpPr>
          <p:nvPr>
            <p:ph idx="1"/>
          </p:nvPr>
        </p:nvSpPr>
        <p:spPr>
          <a:xfrm>
            <a:off x="8888506" y="3005418"/>
            <a:ext cx="3079127" cy="3322358"/>
          </a:xfrm>
        </p:spPr>
        <p:txBody>
          <a:bodyPr/>
          <a:lstStyle/>
          <a:p>
            <a:pPr marL="0" indent="0">
              <a:buNone/>
            </a:pPr>
            <a:r>
              <a:rPr lang="en-US"/>
              <a:t>Identifying a player’s pivot foot is key to accurately ruling on potential traveling violations.</a:t>
            </a:r>
          </a:p>
        </p:txBody>
      </p:sp>
      <p:sp>
        <p:nvSpPr>
          <p:cNvPr id="4" name="Footer Placeholder 3">
            <a:extLst>
              <a:ext uri="{FF2B5EF4-FFF2-40B4-BE49-F238E27FC236}">
                <a16:creationId xmlns:a16="http://schemas.microsoft.com/office/drawing/2014/main" id="{C0A66DE3-3185-4040-9DED-D8DD0488F4BE}"/>
              </a:ext>
            </a:extLst>
          </p:cNvPr>
          <p:cNvSpPr>
            <a:spLocks noGrp="1"/>
          </p:cNvSpPr>
          <p:nvPr>
            <p:ph type="ftr" sz="quarter" idx="11"/>
          </p:nvPr>
        </p:nvSpPr>
        <p:spPr/>
        <p:txBody>
          <a:bodyPr/>
          <a:lstStyle/>
          <a:p>
            <a:pPr>
              <a:defRPr/>
            </a:pPr>
            <a:r>
              <a:rPr lang="en-US"/>
              <a:t>www.nfhs.org</a:t>
            </a:r>
          </a:p>
        </p:txBody>
      </p:sp>
      <p:pic>
        <p:nvPicPr>
          <p:cNvPr id="7" name="Picture 6" descr="A picture containing text&#10;&#10;Description automatically generated">
            <a:extLst>
              <a:ext uri="{FF2B5EF4-FFF2-40B4-BE49-F238E27FC236}">
                <a16:creationId xmlns:a16="http://schemas.microsoft.com/office/drawing/2014/main" id="{F7E5E146-1F0A-4397-8F27-4B631525B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855" y="2139824"/>
            <a:ext cx="7260336" cy="4187952"/>
          </a:xfrm>
          <a:prstGeom prst="rect">
            <a:avLst/>
          </a:prstGeom>
        </p:spPr>
      </p:pic>
    </p:spTree>
    <p:extLst>
      <p:ext uri="{BB962C8B-B14F-4D97-AF65-F5344CB8AC3E}">
        <p14:creationId xmlns:p14="http://schemas.microsoft.com/office/powerpoint/2010/main" val="763117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36163" y="4960143"/>
            <a:ext cx="7017167" cy="1715865"/>
          </a:xfrm>
        </p:spPr>
        <p:txBody>
          <a:bodyPr/>
          <a:lstStyle/>
          <a:p>
            <a:pPr algn="ctr" eaLnBrk="1" hangingPunct="1">
              <a:lnSpc>
                <a:spcPct val="100000"/>
              </a:lnSpc>
              <a:spcAft>
                <a:spcPts val="2400"/>
              </a:spcAft>
            </a:pP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727968" y="2906713"/>
            <a:ext cx="10741981" cy="1114871"/>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lgn="ct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Concussion Management</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360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Object 3">
            <a:extLst>
              <a:ext uri="{FF2B5EF4-FFF2-40B4-BE49-F238E27FC236}">
                <a16:creationId xmlns:a16="http://schemas.microsoft.com/office/drawing/2014/main" id="{D732D43A-DA9A-456A-B493-E598AA86825E}"/>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1026" name="Picture" r:id="rId4" imgW="1187960" imgH="1076510" progId="Word.Picture.8">
                  <p:embed/>
                </p:oleObj>
              </mc:Choice>
              <mc:Fallback>
                <p:oleObj name="Picture" r:id="rId4" imgW="1187960" imgH="1076510" progId="Word.Picture.8">
                  <p:embed/>
                  <p:pic>
                    <p:nvPicPr>
                      <p:cNvPr id="125954" name="Object 3">
                        <a:extLst>
                          <a:ext uri="{FF2B5EF4-FFF2-40B4-BE49-F238E27FC236}">
                            <a16:creationId xmlns:a16="http://schemas.microsoft.com/office/drawing/2014/main" id="{D732D43A-DA9A-456A-B493-E598AA868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EA05A56-9B23-4705-9155-E8830DEA836B}"/>
              </a:ext>
            </a:extLst>
          </p:cNvPr>
          <p:cNvSpPr txBox="1"/>
          <p:nvPr/>
        </p:nvSpPr>
        <p:spPr>
          <a:xfrm>
            <a:off x="1039813" y="-90488"/>
            <a:ext cx="8972550" cy="1446550"/>
          </a:xfrm>
          <a:prstGeom prst="rect">
            <a:avLst/>
          </a:prstGeom>
          <a:noFill/>
        </p:spPr>
        <p:txBody>
          <a:bodyPr>
            <a:spAutoFit/>
          </a:bodyPr>
          <a:lstStyle/>
          <a:p>
            <a:pPr algn="ctr">
              <a:defRPr/>
            </a:pPr>
            <a:r>
              <a:rPr lang="en-US" sz="3200" b="1" dirty="0">
                <a:solidFill>
                  <a:schemeClr val="bg1"/>
                </a:solidFill>
                <a:latin typeface="+mj-lt"/>
              </a:rPr>
              <a:t>  </a:t>
            </a:r>
            <a:endParaRPr lang="en-US" sz="3600" b="1" dirty="0">
              <a:solidFill>
                <a:schemeClr val="bg1"/>
              </a:solidFill>
              <a:latin typeface="+mj-lt"/>
            </a:endParaRPr>
          </a:p>
          <a:p>
            <a:pPr algn="ctr">
              <a:defRPr/>
            </a:pPr>
            <a:r>
              <a:rPr lang="en-US" sz="3600" b="1" dirty="0">
                <a:solidFill>
                  <a:schemeClr val="bg1"/>
                </a:solidFill>
                <a:latin typeface="+mj-lt"/>
              </a:rPr>
              <a:t>olicyCCT</a:t>
            </a:r>
          </a:p>
          <a:p>
            <a:pPr algn="ctr">
              <a:defRPr/>
            </a:pPr>
            <a:r>
              <a:rPr lang="en-US" sz="2000" b="1" dirty="0">
                <a:solidFill>
                  <a:schemeClr val="bg1"/>
                </a:solidFill>
                <a:latin typeface="+mj-lt"/>
              </a:rPr>
              <a:t> </a:t>
            </a:r>
            <a:endParaRPr lang="en-US" sz="3600" b="1" dirty="0">
              <a:solidFill>
                <a:schemeClr val="bg1"/>
              </a:solidFill>
              <a:latin typeface="+mj-lt"/>
            </a:endParaRPr>
          </a:p>
        </p:txBody>
      </p:sp>
      <p:sp>
        <p:nvSpPr>
          <p:cNvPr id="6" name="TextBox 5">
            <a:extLst>
              <a:ext uri="{FF2B5EF4-FFF2-40B4-BE49-F238E27FC236}">
                <a16:creationId xmlns:a16="http://schemas.microsoft.com/office/drawing/2014/main" id="{BF9B2A4A-271E-410B-AF78-7587A53D11C0}"/>
              </a:ext>
            </a:extLst>
          </p:cNvPr>
          <p:cNvSpPr txBox="1"/>
          <p:nvPr/>
        </p:nvSpPr>
        <p:spPr>
          <a:xfrm>
            <a:off x="1609725" y="2125155"/>
            <a:ext cx="8972550" cy="4308475"/>
          </a:xfrm>
          <a:prstGeom prst="rect">
            <a:avLst/>
          </a:prstGeom>
          <a:noFill/>
        </p:spPr>
        <p:txBody>
          <a:bodyPr>
            <a:spAutoFit/>
          </a:bodyPr>
          <a:lstStyle/>
          <a:p>
            <a:pPr algn="ctr">
              <a:defRPr/>
            </a:pPr>
            <a:r>
              <a:rPr lang="en-US" sz="3600" b="1" dirty="0">
                <a:latin typeface="+mn-lt"/>
              </a:rPr>
              <a:t>Concussion Management</a:t>
            </a:r>
          </a:p>
          <a:p>
            <a:pPr algn="ctr">
              <a:defRPr/>
            </a:pPr>
            <a:r>
              <a:rPr lang="en-US" sz="3600" b="1" i="1" dirty="0">
                <a:latin typeface="+mn-lt"/>
              </a:rPr>
              <a:t>Official’s Role</a:t>
            </a:r>
          </a:p>
          <a:p>
            <a:pPr algn="ctr">
              <a:defRPr/>
            </a:pPr>
            <a:endParaRPr lang="en-US" sz="1000" b="1" dirty="0">
              <a:latin typeface="+mn-lt"/>
            </a:endParaRPr>
          </a:p>
          <a:p>
            <a:pPr marL="342900" indent="-342900">
              <a:buFont typeface="Arial" panose="020B0604020202020204" pitchFamily="34" charset="0"/>
              <a:buChar char="•"/>
              <a:defRPr/>
            </a:pPr>
            <a:r>
              <a:rPr lang="en-US" sz="3200" b="1" i="1" dirty="0">
                <a:solidFill>
                  <a:srgbClr val="FF0000"/>
                </a:solidFill>
                <a:latin typeface="+mn-lt"/>
              </a:rPr>
              <a:t>Observe</a:t>
            </a:r>
            <a:r>
              <a:rPr lang="en-US" sz="3200" dirty="0">
                <a:latin typeface="+mn-lt"/>
              </a:rPr>
              <a:t> and be more cognizant of athletes displaying signs, symptoms &amp; behaviors consistent with a concussion.</a:t>
            </a:r>
          </a:p>
          <a:p>
            <a:pPr marL="342900" indent="-342900">
              <a:buFont typeface="Arial" panose="020B0604020202020204" pitchFamily="34" charset="0"/>
              <a:buChar char="•"/>
              <a:defRPr/>
            </a:pPr>
            <a:r>
              <a:rPr lang="en-US" sz="3200" b="1" i="1" dirty="0">
                <a:solidFill>
                  <a:srgbClr val="FF0000"/>
                </a:solidFill>
                <a:latin typeface="+mn-lt"/>
              </a:rPr>
              <a:t>Advise</a:t>
            </a:r>
            <a:r>
              <a:rPr lang="en-US" sz="3200" dirty="0">
                <a:latin typeface="+mn-lt"/>
              </a:rPr>
              <a:t> coach that - </a:t>
            </a:r>
            <a:r>
              <a:rPr lang="en-US" sz="3200" i="1" dirty="0">
                <a:latin typeface="+mn-lt"/>
              </a:rPr>
              <a:t>“the player should be checked out”</a:t>
            </a:r>
            <a:r>
              <a:rPr lang="en-US" sz="3200" dirty="0">
                <a:latin typeface="+mn-lt"/>
              </a:rPr>
              <a:t>, similar to injury or bleeding rule.</a:t>
            </a:r>
          </a:p>
          <a:p>
            <a:pPr marL="342900" indent="-342900">
              <a:buFont typeface="Arial" panose="020B0604020202020204" pitchFamily="34" charset="0"/>
              <a:buChar char="•"/>
              <a:defRPr/>
            </a:pPr>
            <a:r>
              <a:rPr lang="en-US" sz="3200" b="1" i="1" dirty="0">
                <a:solidFill>
                  <a:srgbClr val="FF0000"/>
                </a:solidFill>
                <a:latin typeface="+mn-lt"/>
              </a:rPr>
              <a:t>Do Not</a:t>
            </a:r>
            <a:r>
              <a:rPr lang="en-US" sz="3200" b="1" dirty="0">
                <a:solidFill>
                  <a:srgbClr val="FF0000"/>
                </a:solidFill>
                <a:latin typeface="+mn-lt"/>
              </a:rPr>
              <a:t> </a:t>
            </a:r>
            <a:r>
              <a:rPr lang="en-US" sz="3200" dirty="0">
                <a:latin typeface="+mn-lt"/>
              </a:rPr>
              <a:t>say - “</a:t>
            </a:r>
            <a:r>
              <a:rPr lang="en-US" sz="3200" i="1" dirty="0">
                <a:latin typeface="+mn-lt"/>
              </a:rPr>
              <a:t>the athlete has a concussion”</a:t>
            </a:r>
            <a:r>
              <a:rPr lang="en-US" sz="3200" dirty="0">
                <a:latin typeface="+mn-lt"/>
              </a:rPr>
              <a:t>. </a:t>
            </a:r>
          </a:p>
        </p:txBody>
      </p:sp>
      <p:pic>
        <p:nvPicPr>
          <p:cNvPr id="125957" name="Picture 3">
            <a:extLst>
              <a:ext uri="{FF2B5EF4-FFF2-40B4-BE49-F238E27FC236}">
                <a16:creationId xmlns:a16="http://schemas.microsoft.com/office/drawing/2014/main" id="{B5C5CE7C-3D23-4E35-9F40-8EAED685F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3B7E-4D62-49AD-9BC8-18D78447D07C}"/>
              </a:ext>
            </a:extLst>
          </p:cNvPr>
          <p:cNvSpPr>
            <a:spLocks noGrp="1"/>
          </p:cNvSpPr>
          <p:nvPr>
            <p:ph type="title"/>
          </p:nvPr>
        </p:nvSpPr>
        <p:spPr>
          <a:xfrm>
            <a:off x="3619893" y="525463"/>
            <a:ext cx="6108569" cy="1204912"/>
          </a:xfrm>
        </p:spPr>
        <p:txBody>
          <a:bodyPr/>
          <a:lstStyle/>
          <a:p>
            <a:pPr algn="ctr"/>
            <a:r>
              <a:rPr lang="en-US" b="1" dirty="0">
                <a:solidFill>
                  <a:schemeClr val="bg1"/>
                </a:solidFill>
                <a:latin typeface="Arial Rounded MT Bold" panose="020F0704030504030204" pitchFamily="34" charset="0"/>
              </a:rPr>
              <a:t>Concussion Management Video</a:t>
            </a:r>
          </a:p>
        </p:txBody>
      </p:sp>
      <p:pic>
        <p:nvPicPr>
          <p:cNvPr id="3" name="CB+ 2.8.5 Concussion Management">
            <a:hlinkClick r:id="" action="ppaction://media"/>
            <a:extLst>
              <a:ext uri="{FF2B5EF4-FFF2-40B4-BE49-F238E27FC236}">
                <a16:creationId xmlns:a16="http://schemas.microsoft.com/office/drawing/2014/main" id="{A4E7215C-3214-42B6-9350-1C456FEEE55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563640" y="1851977"/>
            <a:ext cx="7965440" cy="4480560"/>
          </a:xfrm>
          <a:prstGeom prst="rect">
            <a:avLst/>
          </a:prstGeom>
        </p:spPr>
      </p:pic>
      <p:pic>
        <p:nvPicPr>
          <p:cNvPr id="4" name="Picture 3">
            <a:extLst>
              <a:ext uri="{FF2B5EF4-FFF2-40B4-BE49-F238E27FC236}">
                <a16:creationId xmlns:a16="http://schemas.microsoft.com/office/drawing/2014/main" id="{1AB2078A-29BF-4E3B-8CFA-26F9AAFB4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056" y="423862"/>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3">
            <a:extLst>
              <a:ext uri="{FF2B5EF4-FFF2-40B4-BE49-F238E27FC236}">
                <a16:creationId xmlns:a16="http://schemas.microsoft.com/office/drawing/2014/main" id="{971B0927-52D4-4D6D-8E62-F271E6D24D9C}"/>
              </a:ext>
            </a:extLst>
          </p:cNvPr>
          <p:cNvGraphicFramePr>
            <a:graphicFrameLocks noChangeAspect="1"/>
          </p:cNvGraphicFramePr>
          <p:nvPr>
            <p:extLst>
              <p:ext uri="{D42A27DB-BD31-4B8C-83A1-F6EECF244321}">
                <p14:modId xmlns:p14="http://schemas.microsoft.com/office/powerpoint/2010/main" val="492093721"/>
              </p:ext>
            </p:extLst>
          </p:nvPr>
        </p:nvGraphicFramePr>
        <p:xfrm>
          <a:off x="10529080" y="525463"/>
          <a:ext cx="1565275" cy="1417638"/>
        </p:xfrm>
        <a:graphic>
          <a:graphicData uri="http://schemas.openxmlformats.org/presentationml/2006/ole">
            <mc:AlternateContent xmlns:mc="http://schemas.openxmlformats.org/markup-compatibility/2006">
              <mc:Choice xmlns:v="urn:schemas-microsoft-com:vml" Requires="v">
                <p:oleObj spid="_x0000_s2050" name="Picture" r:id="rId7" imgW="1187960" imgH="1076510" progId="Word.Picture.8">
                  <p:embed/>
                </p:oleObj>
              </mc:Choice>
              <mc:Fallback>
                <p:oleObj name="Picture" r:id="rId7" imgW="1187960" imgH="1076510" progId="Word.Picture.8">
                  <p:embed/>
                  <p:pic>
                    <p:nvPicPr>
                      <p:cNvPr id="125954" name="Object 3">
                        <a:extLst>
                          <a:ext uri="{FF2B5EF4-FFF2-40B4-BE49-F238E27FC236}">
                            <a16:creationId xmlns:a16="http://schemas.microsoft.com/office/drawing/2014/main" id="{D732D43A-DA9A-456A-B493-E598AA8682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9080" y="525463"/>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5215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36163" y="4960143"/>
            <a:ext cx="7017167" cy="1715865"/>
          </a:xfrm>
        </p:spPr>
        <p:txBody>
          <a:bodyPr/>
          <a:lstStyle/>
          <a:p>
            <a:pPr algn="ctr" eaLnBrk="1" hangingPunct="1">
              <a:lnSpc>
                <a:spcPct val="100000"/>
              </a:lnSpc>
              <a:spcAft>
                <a:spcPts val="2400"/>
              </a:spcAft>
            </a:pP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727968" y="2906713"/>
            <a:ext cx="10741981" cy="1114871"/>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lgn="ct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Apparel</a:t>
            </a:r>
            <a:r>
              <a:rPr lang="en-US" altLang="en-US" sz="4600" b="1" cap="all" dirty="0">
                <a:solidFill>
                  <a:prstClr val="white"/>
                </a:solidFill>
                <a:latin typeface="Comic Sans MS" panose="030F0702030302020204" pitchFamily="66" charset="0"/>
                <a:ea typeface="+mj-ea"/>
                <a:cs typeface="+mj-cs"/>
              </a:rPr>
              <a:t>l Reminders</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406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3">
            <a:extLst>
              <a:ext uri="{FF2B5EF4-FFF2-40B4-BE49-F238E27FC236}">
                <a16:creationId xmlns:a16="http://schemas.microsoft.com/office/drawing/2014/main" id="{A9DF968C-D990-40A7-B9CB-2D1D30628C31}"/>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3074" name="Picture" r:id="rId4" imgW="1187960" imgH="1076510" progId="Word.Picture.8">
                  <p:embed/>
                </p:oleObj>
              </mc:Choice>
              <mc:Fallback>
                <p:oleObj name="Picture" r:id="rId4" imgW="1187960" imgH="1076510" progId="Word.Picture.8">
                  <p:embed/>
                  <p:pic>
                    <p:nvPicPr>
                      <p:cNvPr id="128002" name="Object 3">
                        <a:extLst>
                          <a:ext uri="{FF2B5EF4-FFF2-40B4-BE49-F238E27FC236}">
                            <a16:creationId xmlns:a16="http://schemas.microsoft.com/office/drawing/2014/main" id="{A9DF968C-D990-40A7-B9CB-2D1D30628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8003" name="TextBox 5">
            <a:extLst>
              <a:ext uri="{FF2B5EF4-FFF2-40B4-BE49-F238E27FC236}">
                <a16:creationId xmlns:a16="http://schemas.microsoft.com/office/drawing/2014/main" id="{A029DA22-E31B-49F4-8EA2-BD8B40A4F819}"/>
              </a:ext>
            </a:extLst>
          </p:cNvPr>
          <p:cNvSpPr txBox="1">
            <a:spLocks noChangeArrowheads="1"/>
          </p:cNvSpPr>
          <p:nvPr/>
        </p:nvSpPr>
        <p:spPr bwMode="auto">
          <a:xfrm>
            <a:off x="1371351" y="2205037"/>
            <a:ext cx="56800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Ø"/>
            </a:pPr>
            <a:r>
              <a:rPr lang="en-US" altLang="en-US" sz="2400" b="1" dirty="0">
                <a:solidFill>
                  <a:srgbClr val="000000"/>
                </a:solidFill>
                <a:latin typeface="Arial" panose="020B0604020202020204" pitchFamily="34" charset="0"/>
              </a:rPr>
              <a:t>The cloth headband that is tied in the back is </a:t>
            </a:r>
            <a:r>
              <a:rPr lang="en-US" altLang="en-US" sz="2400" b="1" dirty="0">
                <a:solidFill>
                  <a:srgbClr val="FF0000"/>
                </a:solidFill>
                <a:latin typeface="Arial" panose="020B0604020202020204" pitchFamily="34" charset="0"/>
              </a:rPr>
              <a:t>ILLEGAL</a:t>
            </a:r>
            <a:r>
              <a:rPr lang="en-US" altLang="en-US" sz="2400" b="1" dirty="0">
                <a:solidFill>
                  <a:srgbClr val="000000"/>
                </a:solidFill>
                <a:latin typeface="Arial" panose="020B0604020202020204" pitchFamily="34" charset="0"/>
              </a:rPr>
              <a:t>.</a:t>
            </a:r>
          </a:p>
          <a:p>
            <a:pPr eaLnBrk="1" hangingPunct="1">
              <a:buFont typeface="Wingdings" panose="05000000000000000000" pitchFamily="2" charset="2"/>
              <a:buChar char="Ø"/>
            </a:pPr>
            <a:r>
              <a:rPr lang="en-US" altLang="en-US" sz="2400" b="1" dirty="0">
                <a:solidFill>
                  <a:srgbClr val="000000"/>
                </a:solidFill>
                <a:latin typeface="Arial" panose="020B0604020202020204" pitchFamily="34" charset="0"/>
              </a:rPr>
              <a:t>The fact that the extensions are tucked in </a:t>
            </a:r>
            <a:r>
              <a:rPr lang="en-US" altLang="en-US" sz="2400" b="1" dirty="0">
                <a:solidFill>
                  <a:srgbClr val="FF0000"/>
                </a:solidFill>
                <a:latin typeface="Arial" panose="020B0604020202020204" pitchFamily="34" charset="0"/>
              </a:rPr>
              <a:t>DOES NOT</a:t>
            </a:r>
            <a:r>
              <a:rPr lang="en-US" altLang="en-US" sz="2400" b="1" dirty="0">
                <a:solidFill>
                  <a:srgbClr val="000000"/>
                </a:solidFill>
                <a:latin typeface="Arial" panose="020B0604020202020204" pitchFamily="34" charset="0"/>
              </a:rPr>
              <a:t> make it legal.</a:t>
            </a:r>
          </a:p>
          <a:p>
            <a:pPr eaLnBrk="1" hangingPunct="1">
              <a:buFont typeface="Wingdings" panose="05000000000000000000" pitchFamily="2" charset="2"/>
              <a:buChar char="Ø"/>
            </a:pPr>
            <a:r>
              <a:rPr lang="en-US" altLang="en-US" sz="2400" b="1" dirty="0">
                <a:solidFill>
                  <a:srgbClr val="000000"/>
                </a:solidFill>
                <a:latin typeface="Arial" panose="020B0604020202020204" pitchFamily="34" charset="0"/>
              </a:rPr>
              <a:t>The inconsistencies in enforcement across boards and across our membership caused many problems in previous years. </a:t>
            </a:r>
          </a:p>
          <a:p>
            <a:pPr eaLnBrk="1" hangingPunct="1">
              <a:buFont typeface="Wingdings" panose="05000000000000000000" pitchFamily="2" charset="2"/>
              <a:buChar char="Ø"/>
            </a:pPr>
            <a:r>
              <a:rPr lang="en-US" altLang="en-US" sz="2400" b="1" dirty="0">
                <a:solidFill>
                  <a:srgbClr val="000000"/>
                </a:solidFill>
                <a:latin typeface="Arial" panose="020B0604020202020204" pitchFamily="34" charset="0"/>
              </a:rPr>
              <a:t>Let’s </a:t>
            </a:r>
            <a:r>
              <a:rPr lang="en-US" altLang="en-US" sz="2400" b="1" dirty="0">
                <a:solidFill>
                  <a:srgbClr val="FF0000"/>
                </a:solidFill>
                <a:latin typeface="Arial" panose="020B0604020202020204" pitchFamily="34" charset="0"/>
              </a:rPr>
              <a:t>PLEASE</a:t>
            </a:r>
            <a:r>
              <a:rPr lang="en-US" altLang="en-US" sz="2400" b="1" dirty="0">
                <a:solidFill>
                  <a:srgbClr val="000000"/>
                </a:solidFill>
                <a:latin typeface="Arial" panose="020B0604020202020204" pitchFamily="34" charset="0"/>
              </a:rPr>
              <a:t> be more vigilant in enforcing this rule consistently across the state</a:t>
            </a:r>
            <a:endParaRPr lang="en-US" altLang="en-US" sz="2400" dirty="0">
              <a:solidFill>
                <a:srgbClr val="000000"/>
              </a:solidFill>
              <a:latin typeface="Arial" panose="020B0604020202020204" pitchFamily="34" charset="0"/>
            </a:endParaRPr>
          </a:p>
        </p:txBody>
      </p:sp>
      <p:pic>
        <p:nvPicPr>
          <p:cNvPr id="128004" name="Picture 3">
            <a:extLst>
              <a:ext uri="{FF2B5EF4-FFF2-40B4-BE49-F238E27FC236}">
                <a16:creationId xmlns:a16="http://schemas.microsoft.com/office/drawing/2014/main" id="{03FACFA6-5210-4214-9224-19913C2DFE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6059C1-0CFC-4515-B45A-FA814631FE72}"/>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APPAREL REMINDERS</a:t>
            </a:r>
          </a:p>
        </p:txBody>
      </p:sp>
      <p:sp>
        <p:nvSpPr>
          <p:cNvPr id="7" name="TextBox 6">
            <a:extLst>
              <a:ext uri="{FF2B5EF4-FFF2-40B4-BE49-F238E27FC236}">
                <a16:creationId xmlns:a16="http://schemas.microsoft.com/office/drawing/2014/main" id="{4E74716A-27BF-4A12-8157-967E1F6CDA25}"/>
              </a:ext>
            </a:extLst>
          </p:cNvPr>
          <p:cNvSpPr txBox="1"/>
          <p:nvPr/>
        </p:nvSpPr>
        <p:spPr>
          <a:xfrm>
            <a:off x="7264399" y="4306094"/>
            <a:ext cx="3931921" cy="2416046"/>
          </a:xfrm>
          <a:prstGeom prst="rect">
            <a:avLst/>
          </a:prstGeom>
          <a:noFill/>
        </p:spPr>
        <p:txBody>
          <a:bodyPr wrap="square" rtlCol="0">
            <a:spAutoFit/>
          </a:bodyPr>
          <a:lstStyle/>
          <a:p>
            <a:pPr algn="ctr">
              <a:spcAft>
                <a:spcPts val="1800"/>
              </a:spcAft>
            </a:pPr>
            <a:r>
              <a:rPr lang="en-US" sz="2800" b="1" dirty="0">
                <a:solidFill>
                  <a:srgbClr val="C00000"/>
                </a:solidFill>
              </a:rPr>
              <a:t>ILLEGAL APPAREL</a:t>
            </a:r>
          </a:p>
          <a:p>
            <a:pPr algn="ctr"/>
            <a:r>
              <a:rPr lang="en-US" sz="2400" b="1" i="0" dirty="0">
                <a:effectLst/>
              </a:rPr>
              <a:t>Headbands may not be knotted or have extensions, even if the extensions are tucked in. </a:t>
            </a:r>
            <a:endParaRPr lang="en-US" sz="2400" b="1" dirty="0"/>
          </a:p>
          <a:p>
            <a:pPr algn="ctr"/>
            <a:endParaRPr lang="en-US" sz="1200" dirty="0"/>
          </a:p>
        </p:txBody>
      </p:sp>
      <p:pic>
        <p:nvPicPr>
          <p:cNvPr id="8" name="Picture 7">
            <a:extLst>
              <a:ext uri="{FF2B5EF4-FFF2-40B4-BE49-F238E27FC236}">
                <a16:creationId xmlns:a16="http://schemas.microsoft.com/office/drawing/2014/main" id="{B9918684-B3C6-4CEC-ADAD-CE63CABE7A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345" y="2020094"/>
            <a:ext cx="3057802" cy="2286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3">
            <a:extLst>
              <a:ext uri="{FF2B5EF4-FFF2-40B4-BE49-F238E27FC236}">
                <a16:creationId xmlns:a16="http://schemas.microsoft.com/office/drawing/2014/main" id="{C506D89B-D939-4B18-852D-C17575430E6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4098" name="Picture" r:id="rId4" imgW="1187960" imgH="1076510" progId="Word.Picture.8">
                  <p:embed/>
                </p:oleObj>
              </mc:Choice>
              <mc:Fallback>
                <p:oleObj name="Picture" r:id="rId4" imgW="1187960" imgH="1076510" progId="Word.Picture.8">
                  <p:embed/>
                  <p:pic>
                    <p:nvPicPr>
                      <p:cNvPr id="130050" name="Object 3">
                        <a:extLst>
                          <a:ext uri="{FF2B5EF4-FFF2-40B4-BE49-F238E27FC236}">
                            <a16:creationId xmlns:a16="http://schemas.microsoft.com/office/drawing/2014/main" id="{C506D89B-D939-4B18-852D-C17575430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0051" name="TextBox 5">
            <a:extLst>
              <a:ext uri="{FF2B5EF4-FFF2-40B4-BE49-F238E27FC236}">
                <a16:creationId xmlns:a16="http://schemas.microsoft.com/office/drawing/2014/main" id="{7A480579-4B21-45E5-96A0-C4DED7541994}"/>
              </a:ext>
            </a:extLst>
          </p:cNvPr>
          <p:cNvSpPr txBox="1">
            <a:spLocks noChangeArrowheads="1"/>
          </p:cNvSpPr>
          <p:nvPr/>
        </p:nvSpPr>
        <p:spPr bwMode="auto">
          <a:xfrm>
            <a:off x="1441450" y="3186113"/>
            <a:ext cx="56800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Ø"/>
            </a:pPr>
            <a:r>
              <a:rPr lang="en-US" altLang="en-US" sz="2400" b="1">
                <a:solidFill>
                  <a:srgbClr val="000000"/>
                </a:solidFill>
                <a:latin typeface="Arial" panose="020B0604020202020204" pitchFamily="34" charset="0"/>
              </a:rPr>
              <a:t>Tucking the bottom of the shorts under the bottom of the compression shorts is </a:t>
            </a:r>
            <a:r>
              <a:rPr lang="en-US" altLang="en-US" sz="2400" b="1">
                <a:solidFill>
                  <a:srgbClr val="FF0000"/>
                </a:solidFill>
                <a:latin typeface="Arial" panose="020B0604020202020204" pitchFamily="34" charset="0"/>
              </a:rPr>
              <a:t>ILLEGAL</a:t>
            </a:r>
            <a:r>
              <a:rPr lang="en-US" altLang="en-US" sz="2400" b="1">
                <a:solidFill>
                  <a:srgbClr val="000000"/>
                </a:solidFill>
                <a:latin typeface="Arial" panose="020B0604020202020204" pitchFamily="34" charset="0"/>
              </a:rPr>
              <a:t>.</a:t>
            </a:r>
          </a:p>
        </p:txBody>
      </p:sp>
      <p:pic>
        <p:nvPicPr>
          <p:cNvPr id="130052" name="Picture 3">
            <a:extLst>
              <a:ext uri="{FF2B5EF4-FFF2-40B4-BE49-F238E27FC236}">
                <a16:creationId xmlns:a16="http://schemas.microsoft.com/office/drawing/2014/main" id="{AA020FBF-3945-44EB-AA80-1D403C2D0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05C26-5008-485B-93D5-1796E95E7CAF}"/>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  APPAREL REMINDERS</a:t>
            </a:r>
          </a:p>
        </p:txBody>
      </p:sp>
      <p:pic>
        <p:nvPicPr>
          <p:cNvPr id="130054" name="Picture 2">
            <a:extLst>
              <a:ext uri="{FF2B5EF4-FFF2-40B4-BE49-F238E27FC236}">
                <a16:creationId xmlns:a16="http://schemas.microsoft.com/office/drawing/2014/main" id="{C37DB7AE-FA58-4424-A71B-1DB0618442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396" b="15237"/>
          <a:stretch>
            <a:fillRect/>
          </a:stretch>
        </p:blipFill>
        <p:spPr bwMode="auto">
          <a:xfrm>
            <a:off x="7910513" y="1993900"/>
            <a:ext cx="355917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9A21-5556-483F-9336-55DBEE824413}"/>
              </a:ext>
            </a:extLst>
          </p:cNvPr>
          <p:cNvSpPr>
            <a:spLocks noGrp="1"/>
          </p:cNvSpPr>
          <p:nvPr>
            <p:ph type="title"/>
          </p:nvPr>
        </p:nvSpPr>
        <p:spPr/>
        <p:txBody>
          <a:bodyPr/>
          <a:lstStyle/>
          <a:p>
            <a:pPr algn="ctr"/>
            <a:r>
              <a:rPr lang="en-US"/>
              <a:t>Q-collar</a:t>
            </a:r>
          </a:p>
        </p:txBody>
      </p:sp>
      <p:sp>
        <p:nvSpPr>
          <p:cNvPr id="3" name="Content Placeholder 2">
            <a:extLst>
              <a:ext uri="{FF2B5EF4-FFF2-40B4-BE49-F238E27FC236}">
                <a16:creationId xmlns:a16="http://schemas.microsoft.com/office/drawing/2014/main" id="{0DA20A47-6EB8-4D92-9640-2A31FD0E6230}"/>
              </a:ext>
            </a:extLst>
          </p:cNvPr>
          <p:cNvSpPr>
            <a:spLocks noGrp="1"/>
          </p:cNvSpPr>
          <p:nvPr>
            <p:ph idx="1"/>
          </p:nvPr>
        </p:nvSpPr>
        <p:spPr>
          <a:xfrm>
            <a:off x="1376804" y="1967873"/>
            <a:ext cx="10590830" cy="4338637"/>
          </a:xfrm>
        </p:spPr>
        <p:txBody>
          <a:bodyPr/>
          <a:lstStyle/>
          <a:p>
            <a:r>
              <a:rPr lang="en-US" sz="2400">
                <a:solidFill>
                  <a:srgbClr val="333333"/>
                </a:solidFill>
              </a:rPr>
              <a:t>T</a:t>
            </a:r>
            <a:r>
              <a:rPr lang="en-US" sz="2400" b="0" i="0">
                <a:solidFill>
                  <a:srgbClr val="333333"/>
                </a:solidFill>
                <a:effectLst/>
              </a:rPr>
              <a:t>he </a:t>
            </a:r>
            <a:r>
              <a:rPr lang="en-US" sz="2400">
                <a:solidFill>
                  <a:srgbClr val="333333"/>
                </a:solidFill>
              </a:rPr>
              <a:t>FDA</a:t>
            </a:r>
            <a:r>
              <a:rPr lang="en-US" sz="2400" b="0" i="0">
                <a:solidFill>
                  <a:srgbClr val="333333"/>
                </a:solidFill>
                <a:effectLst/>
              </a:rPr>
              <a:t> has authorized marketing of a new device intended to be worn around the neck of athletes aged 13 years and older during sports activities to aid in the protection of the brain from the potential effects associated with repetitive sub-concussive head impacts. The non-invasive device </a:t>
            </a:r>
            <a:r>
              <a:rPr lang="en-US" sz="2400">
                <a:solidFill>
                  <a:srgbClr val="333333"/>
                </a:solidFill>
              </a:rPr>
              <a:t>is called the </a:t>
            </a:r>
            <a:r>
              <a:rPr lang="en-US" sz="2400" b="0" i="0">
                <a:solidFill>
                  <a:srgbClr val="333333"/>
                </a:solidFill>
                <a:effectLst/>
              </a:rPr>
              <a:t>Q-Collar.</a:t>
            </a:r>
          </a:p>
          <a:p>
            <a:r>
              <a:rPr lang="en-US" sz="2400">
                <a:effectLst/>
                <a:latin typeface="Calibri" panose="020F0502020204030204" pitchFamily="34" charset="0"/>
                <a:ea typeface="Calibri" panose="020F0502020204030204" pitchFamily="34" charset="0"/>
                <a:cs typeface="Times New Roman" panose="02020603050405020304" pitchFamily="18" charset="0"/>
              </a:rPr>
              <a:t>From a medical perspective, the NFHS SMAC consents to this device being worn by interscholastic athletes.</a:t>
            </a:r>
            <a:endParaRPr lang="en-US" sz="2400">
              <a:ea typeface="Calibri" panose="020F0502020204030204" pitchFamily="34" charset="0"/>
            </a:endParaRPr>
          </a:p>
          <a:p>
            <a:r>
              <a:rPr lang="en-US" sz="2400">
                <a:effectLst/>
                <a:ea typeface="Calibri" panose="020F0502020204030204" pitchFamily="34" charset="0"/>
              </a:rPr>
              <a:t>The respective NFHS Rules Committees </a:t>
            </a:r>
            <a:r>
              <a:rPr lang="en-US" sz="2400">
                <a:ea typeface="Calibri" panose="020F0502020204030204" pitchFamily="34" charset="0"/>
              </a:rPr>
              <a:t>will determine</a:t>
            </a:r>
            <a:r>
              <a:rPr lang="en-US" sz="240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2400">
                <a:latin typeface="Calibri" panose="020F0502020204030204" pitchFamily="34" charset="0"/>
                <a:ea typeface="Calibri" panose="020F0502020204030204" pitchFamily="34" charset="0"/>
                <a:cs typeface="Times New Roman" panose="02020603050405020304" pitchFamily="18" charset="0"/>
              </a:rPr>
              <a:t>     </a:t>
            </a:r>
            <a:r>
              <a:rPr lang="en-US" sz="2400">
                <a:effectLst/>
                <a:latin typeface="Calibri" panose="020F0502020204030204" pitchFamily="34" charset="0"/>
                <a:ea typeface="Calibri" panose="020F0502020204030204" pitchFamily="34" charset="0"/>
                <a:cs typeface="Times New Roman" panose="02020603050405020304" pitchFamily="18" charset="0"/>
              </a:rPr>
              <a:t>if the Q-Collar will be permissible based on </a:t>
            </a:r>
            <a:r>
              <a:rPr lang="en-US" sz="2400">
                <a:latin typeface="Calibri" panose="020F0502020204030204" pitchFamily="34" charset="0"/>
                <a:ea typeface="Calibri" panose="020F0502020204030204" pitchFamily="34" charset="0"/>
                <a:cs typeface="Times New Roman" panose="02020603050405020304" pitchFamily="18" charset="0"/>
              </a:rPr>
              <a:t>sport-</a:t>
            </a:r>
            <a:r>
              <a:rPr lang="en-US" sz="2400">
                <a:effectLst/>
                <a:latin typeface="Calibri" panose="020F0502020204030204" pitchFamily="34" charset="0"/>
                <a:ea typeface="Calibri" panose="020F0502020204030204" pitchFamily="34" charset="0"/>
                <a:cs typeface="Times New Roman" panose="02020603050405020304" pitchFamily="18" charset="0"/>
              </a:rPr>
              <a:t>by-sport </a:t>
            </a:r>
          </a:p>
          <a:p>
            <a:pPr marL="0" indent="0">
              <a:buNone/>
            </a:pPr>
            <a:r>
              <a:rPr lang="en-US" sz="2400">
                <a:latin typeface="Calibri" panose="020F0502020204030204" pitchFamily="34" charset="0"/>
                <a:ea typeface="Calibri" panose="020F0502020204030204" pitchFamily="34" charset="0"/>
                <a:cs typeface="Times New Roman" panose="02020603050405020304" pitchFamily="18" charset="0"/>
              </a:rPr>
              <a:t>     </a:t>
            </a:r>
            <a:r>
              <a:rPr lang="en-US" sz="2400">
                <a:effectLst/>
                <a:latin typeface="Calibri" panose="020F0502020204030204" pitchFamily="34" charset="0"/>
                <a:ea typeface="Calibri" panose="020F0502020204030204" pitchFamily="34" charset="0"/>
                <a:cs typeface="Times New Roman" panose="02020603050405020304" pitchFamily="18" charset="0"/>
              </a:rPr>
              <a:t>risk assessments.  Basketball does not have a rule </a:t>
            </a:r>
            <a:r>
              <a:rPr lang="en-US" sz="2400">
                <a:latin typeface="Calibri" panose="020F0502020204030204" pitchFamily="34" charset="0"/>
                <a:ea typeface="Calibri" panose="020F0502020204030204" pitchFamily="34" charset="0"/>
                <a:cs typeface="Times New Roman" panose="02020603050405020304" pitchFamily="18" charset="0"/>
              </a:rPr>
              <a:t>that </a:t>
            </a:r>
          </a:p>
          <a:p>
            <a:pPr marL="0" indent="0">
              <a:buNone/>
            </a:pPr>
            <a:r>
              <a:rPr lang="en-US" sz="2400">
                <a:effectLst/>
                <a:latin typeface="Calibri" panose="020F0502020204030204" pitchFamily="34" charset="0"/>
                <a:ea typeface="Calibri" panose="020F0502020204030204" pitchFamily="34" charset="0"/>
                <a:cs typeface="Times New Roman" panose="02020603050405020304" pitchFamily="18" charset="0"/>
              </a:rPr>
              <a:t>     prohibits the </a:t>
            </a:r>
            <a:r>
              <a:rPr lang="en-US" sz="2400">
                <a:latin typeface="Calibri" panose="020F0502020204030204" pitchFamily="34" charset="0"/>
                <a:ea typeface="Calibri" panose="020F0502020204030204" pitchFamily="34" charset="0"/>
                <a:cs typeface="Times New Roman" panose="02020603050405020304" pitchFamily="18" charset="0"/>
              </a:rPr>
              <a:t>w</a:t>
            </a:r>
            <a:r>
              <a:rPr lang="en-US" sz="2400">
                <a:effectLst/>
                <a:latin typeface="Calibri" panose="020F0502020204030204" pitchFamily="34" charset="0"/>
                <a:ea typeface="Calibri" panose="020F0502020204030204" pitchFamily="34" charset="0"/>
                <a:cs typeface="Times New Roman" panose="02020603050405020304" pitchFamily="18" charset="0"/>
              </a:rPr>
              <a:t>earing of the Q-Collar during competition,</a:t>
            </a:r>
          </a:p>
          <a:p>
            <a:pPr marL="0" indent="0">
              <a:buNone/>
            </a:pPr>
            <a:r>
              <a:rPr lang="en-US" sz="2400">
                <a:effectLst/>
                <a:latin typeface="Calibri" panose="020F0502020204030204" pitchFamily="34" charset="0"/>
                <a:ea typeface="Calibri" panose="020F0502020204030204" pitchFamily="34" charset="0"/>
                <a:cs typeface="Times New Roman" panose="02020603050405020304" pitchFamily="18" charset="0"/>
              </a:rPr>
              <a:t>     therefore, it is permissible to wear during competition.</a:t>
            </a:r>
          </a:p>
        </p:txBody>
      </p:sp>
      <p:sp>
        <p:nvSpPr>
          <p:cNvPr id="4" name="Footer Placeholder 3">
            <a:extLst>
              <a:ext uri="{FF2B5EF4-FFF2-40B4-BE49-F238E27FC236}">
                <a16:creationId xmlns:a16="http://schemas.microsoft.com/office/drawing/2014/main" id="{567EE495-9AD6-4547-BB8C-7EDD429FB6F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1026" name="Picture 2" descr="Innovations in Athletics: The top products of 2019 | Coach &amp; A.D.">
            <a:extLst>
              <a:ext uri="{FF2B5EF4-FFF2-40B4-BE49-F238E27FC236}">
                <a16:creationId xmlns:a16="http://schemas.microsoft.com/office/drawing/2014/main" id="{9AC4BB59-6AFE-4D55-B51E-20DFE422F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554" y="4400499"/>
            <a:ext cx="2674870" cy="201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00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3">
            <a:extLst>
              <a:ext uri="{FF2B5EF4-FFF2-40B4-BE49-F238E27FC236}">
                <a16:creationId xmlns:a16="http://schemas.microsoft.com/office/drawing/2014/main" id="{C506D89B-D939-4B18-852D-C17575430E6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5122" name="Picture" r:id="rId4" imgW="1187960" imgH="1076510" progId="Word.Picture.8">
                  <p:embed/>
                </p:oleObj>
              </mc:Choice>
              <mc:Fallback>
                <p:oleObj name="Picture" r:id="rId4" imgW="1187960" imgH="1076510" progId="Word.Picture.8">
                  <p:embed/>
                  <p:pic>
                    <p:nvPicPr>
                      <p:cNvPr id="130050" name="Object 3">
                        <a:extLst>
                          <a:ext uri="{FF2B5EF4-FFF2-40B4-BE49-F238E27FC236}">
                            <a16:creationId xmlns:a16="http://schemas.microsoft.com/office/drawing/2014/main" id="{C506D89B-D939-4B18-852D-C17575430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0052" name="Picture 3">
            <a:extLst>
              <a:ext uri="{FF2B5EF4-FFF2-40B4-BE49-F238E27FC236}">
                <a16:creationId xmlns:a16="http://schemas.microsoft.com/office/drawing/2014/main" id="{AA020FBF-3945-44EB-AA80-1D403C2D0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05C26-5008-485B-93D5-1796E95E7CAF}"/>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  APPAREL REMINDERS</a:t>
            </a:r>
          </a:p>
        </p:txBody>
      </p:sp>
      <p:pic>
        <p:nvPicPr>
          <p:cNvPr id="7" name="Content Placeholder 5">
            <a:extLst>
              <a:ext uri="{FF2B5EF4-FFF2-40B4-BE49-F238E27FC236}">
                <a16:creationId xmlns:a16="http://schemas.microsoft.com/office/drawing/2014/main" id="{0988805C-B8C7-4000-A836-87363B73C2F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449" t="30354" r="47427" b="40839"/>
          <a:stretch/>
        </p:blipFill>
        <p:spPr>
          <a:xfrm>
            <a:off x="2122954" y="1932940"/>
            <a:ext cx="8504893" cy="4925060"/>
          </a:xfrm>
        </p:spPr>
      </p:pic>
    </p:spTree>
    <p:extLst>
      <p:ext uri="{BB962C8B-B14F-4D97-AF65-F5344CB8AC3E}">
        <p14:creationId xmlns:p14="http://schemas.microsoft.com/office/powerpoint/2010/main" val="12338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3">
            <a:extLst>
              <a:ext uri="{FF2B5EF4-FFF2-40B4-BE49-F238E27FC236}">
                <a16:creationId xmlns:a16="http://schemas.microsoft.com/office/drawing/2014/main" id="{C506D89B-D939-4B18-852D-C17575430E6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6146" name="Picture" r:id="rId4" imgW="1187960" imgH="1076510" progId="Word.Picture.8">
                  <p:embed/>
                </p:oleObj>
              </mc:Choice>
              <mc:Fallback>
                <p:oleObj name="Picture" r:id="rId4" imgW="1187960" imgH="1076510" progId="Word.Picture.8">
                  <p:embed/>
                  <p:pic>
                    <p:nvPicPr>
                      <p:cNvPr id="130050" name="Object 3">
                        <a:extLst>
                          <a:ext uri="{FF2B5EF4-FFF2-40B4-BE49-F238E27FC236}">
                            <a16:creationId xmlns:a16="http://schemas.microsoft.com/office/drawing/2014/main" id="{C506D89B-D939-4B18-852D-C17575430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0052" name="Picture 3">
            <a:extLst>
              <a:ext uri="{FF2B5EF4-FFF2-40B4-BE49-F238E27FC236}">
                <a16:creationId xmlns:a16="http://schemas.microsoft.com/office/drawing/2014/main" id="{AA020FBF-3945-44EB-AA80-1D403C2D0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05C26-5008-485B-93D5-1796E95E7CAF}"/>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  APPAREL REMINDERS</a:t>
            </a:r>
          </a:p>
        </p:txBody>
      </p:sp>
      <p:pic>
        <p:nvPicPr>
          <p:cNvPr id="8" name="Content Placeholder 5">
            <a:extLst>
              <a:ext uri="{FF2B5EF4-FFF2-40B4-BE49-F238E27FC236}">
                <a16:creationId xmlns:a16="http://schemas.microsoft.com/office/drawing/2014/main" id="{B116ECDB-983B-4206-8FAD-A204A0DFFC2E}"/>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561" t="58696" r="46909" b="9323"/>
          <a:stretch/>
        </p:blipFill>
        <p:spPr>
          <a:xfrm>
            <a:off x="2801930" y="1928813"/>
            <a:ext cx="7556507" cy="4937760"/>
          </a:xfrm>
        </p:spPr>
      </p:pic>
    </p:spTree>
    <p:extLst>
      <p:ext uri="{BB962C8B-B14F-4D97-AF65-F5344CB8AC3E}">
        <p14:creationId xmlns:p14="http://schemas.microsoft.com/office/powerpoint/2010/main" val="3741420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3">
            <a:extLst>
              <a:ext uri="{FF2B5EF4-FFF2-40B4-BE49-F238E27FC236}">
                <a16:creationId xmlns:a16="http://schemas.microsoft.com/office/drawing/2014/main" id="{C506D89B-D939-4B18-852D-C17575430E6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7170" name="Picture" r:id="rId4" imgW="1187960" imgH="1076510" progId="Word.Picture.8">
                  <p:embed/>
                </p:oleObj>
              </mc:Choice>
              <mc:Fallback>
                <p:oleObj name="Picture" r:id="rId4" imgW="1187960" imgH="1076510" progId="Word.Picture.8">
                  <p:embed/>
                  <p:pic>
                    <p:nvPicPr>
                      <p:cNvPr id="130050" name="Object 3">
                        <a:extLst>
                          <a:ext uri="{FF2B5EF4-FFF2-40B4-BE49-F238E27FC236}">
                            <a16:creationId xmlns:a16="http://schemas.microsoft.com/office/drawing/2014/main" id="{C506D89B-D939-4B18-852D-C17575430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0052" name="Picture 3">
            <a:extLst>
              <a:ext uri="{FF2B5EF4-FFF2-40B4-BE49-F238E27FC236}">
                <a16:creationId xmlns:a16="http://schemas.microsoft.com/office/drawing/2014/main" id="{AA020FBF-3945-44EB-AA80-1D403C2D0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05C26-5008-485B-93D5-1796E95E7CAF}"/>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  APPAREL REMINDERS</a:t>
            </a:r>
          </a:p>
        </p:txBody>
      </p:sp>
      <p:pic>
        <p:nvPicPr>
          <p:cNvPr id="8" name="Content Placeholder 4">
            <a:extLst>
              <a:ext uri="{FF2B5EF4-FFF2-40B4-BE49-F238E27FC236}">
                <a16:creationId xmlns:a16="http://schemas.microsoft.com/office/drawing/2014/main" id="{0D4C643F-E48F-4D0D-A7FD-8CBCB73964C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297" t="22298" r="46909" b="57454"/>
          <a:stretch/>
        </p:blipFill>
        <p:spPr>
          <a:xfrm>
            <a:off x="1433172" y="2020253"/>
            <a:ext cx="10264305" cy="4206240"/>
          </a:xfrm>
        </p:spPr>
      </p:pic>
    </p:spTree>
    <p:extLst>
      <p:ext uri="{BB962C8B-B14F-4D97-AF65-F5344CB8AC3E}">
        <p14:creationId xmlns:p14="http://schemas.microsoft.com/office/powerpoint/2010/main" val="892655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3">
            <a:extLst>
              <a:ext uri="{FF2B5EF4-FFF2-40B4-BE49-F238E27FC236}">
                <a16:creationId xmlns:a16="http://schemas.microsoft.com/office/drawing/2014/main" id="{C506D89B-D939-4B18-852D-C17575430E6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8194" name="Picture" r:id="rId4" imgW="1187960" imgH="1076510" progId="Word.Picture.8">
                  <p:embed/>
                </p:oleObj>
              </mc:Choice>
              <mc:Fallback>
                <p:oleObj name="Picture" r:id="rId4" imgW="1187960" imgH="1076510" progId="Word.Picture.8">
                  <p:embed/>
                  <p:pic>
                    <p:nvPicPr>
                      <p:cNvPr id="130050" name="Object 3">
                        <a:extLst>
                          <a:ext uri="{FF2B5EF4-FFF2-40B4-BE49-F238E27FC236}">
                            <a16:creationId xmlns:a16="http://schemas.microsoft.com/office/drawing/2014/main" id="{C506D89B-D939-4B18-852D-C17575430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0052" name="Picture 3">
            <a:extLst>
              <a:ext uri="{FF2B5EF4-FFF2-40B4-BE49-F238E27FC236}">
                <a16:creationId xmlns:a16="http://schemas.microsoft.com/office/drawing/2014/main" id="{AA020FBF-3945-44EB-AA80-1D403C2D0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05C26-5008-485B-93D5-1796E95E7CAF}"/>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  APPAREL REMINDERS</a:t>
            </a:r>
          </a:p>
        </p:txBody>
      </p:sp>
      <p:pic>
        <p:nvPicPr>
          <p:cNvPr id="10" name="Content Placeholder 4">
            <a:extLst>
              <a:ext uri="{FF2B5EF4-FFF2-40B4-BE49-F238E27FC236}">
                <a16:creationId xmlns:a16="http://schemas.microsoft.com/office/drawing/2014/main" id="{5B998DFE-15FB-4847-9F64-A5D08D6784C3}"/>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297" t="42337" r="46909" b="34810"/>
          <a:stretch/>
        </p:blipFill>
        <p:spPr>
          <a:xfrm>
            <a:off x="1407270" y="1928813"/>
            <a:ext cx="10280657" cy="4754880"/>
          </a:xfrm>
        </p:spPr>
      </p:pic>
    </p:spTree>
    <p:extLst>
      <p:ext uri="{BB962C8B-B14F-4D97-AF65-F5344CB8AC3E}">
        <p14:creationId xmlns:p14="http://schemas.microsoft.com/office/powerpoint/2010/main" val="2705526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3">
            <a:extLst>
              <a:ext uri="{FF2B5EF4-FFF2-40B4-BE49-F238E27FC236}">
                <a16:creationId xmlns:a16="http://schemas.microsoft.com/office/drawing/2014/main" id="{C506D89B-D939-4B18-852D-C17575430E6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9218" name="Picture" r:id="rId4" imgW="1187960" imgH="1076510" progId="Word.Picture.8">
                  <p:embed/>
                </p:oleObj>
              </mc:Choice>
              <mc:Fallback>
                <p:oleObj name="Picture" r:id="rId4" imgW="1187960" imgH="1076510" progId="Word.Picture.8">
                  <p:embed/>
                  <p:pic>
                    <p:nvPicPr>
                      <p:cNvPr id="130050" name="Object 3">
                        <a:extLst>
                          <a:ext uri="{FF2B5EF4-FFF2-40B4-BE49-F238E27FC236}">
                            <a16:creationId xmlns:a16="http://schemas.microsoft.com/office/drawing/2014/main" id="{C506D89B-D939-4B18-852D-C17575430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0052" name="Picture 3">
            <a:extLst>
              <a:ext uri="{FF2B5EF4-FFF2-40B4-BE49-F238E27FC236}">
                <a16:creationId xmlns:a16="http://schemas.microsoft.com/office/drawing/2014/main" id="{AA020FBF-3945-44EB-AA80-1D403C2D0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05C26-5008-485B-93D5-1796E95E7CAF}"/>
              </a:ext>
            </a:extLst>
          </p:cNvPr>
          <p:cNvSpPr txBox="1"/>
          <p:nvPr/>
        </p:nvSpPr>
        <p:spPr>
          <a:xfrm>
            <a:off x="3482975" y="968375"/>
            <a:ext cx="5759450" cy="769938"/>
          </a:xfrm>
          <a:prstGeom prst="rect">
            <a:avLst/>
          </a:prstGeom>
          <a:noFill/>
        </p:spPr>
        <p:txBody>
          <a:bodyPr>
            <a:spAutoFit/>
          </a:bodyPr>
          <a:lstStyle/>
          <a:p>
            <a:pPr>
              <a:defRPr/>
            </a:pPr>
            <a:r>
              <a:rPr lang="en-US" sz="4400" b="1" dirty="0">
                <a:latin typeface="+mn-lt"/>
              </a:rPr>
              <a:t>  APPAREL REMINDERS</a:t>
            </a:r>
          </a:p>
        </p:txBody>
      </p:sp>
      <p:pic>
        <p:nvPicPr>
          <p:cNvPr id="10" name="Content Placeholder 4">
            <a:extLst>
              <a:ext uri="{FF2B5EF4-FFF2-40B4-BE49-F238E27FC236}">
                <a16:creationId xmlns:a16="http://schemas.microsoft.com/office/drawing/2014/main" id="{5B998DFE-15FB-4847-9F64-A5D08D6784C3}"/>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422" t="64716" r="47315" b="11813"/>
          <a:stretch/>
        </p:blipFill>
        <p:spPr>
          <a:xfrm>
            <a:off x="1674688" y="2011680"/>
            <a:ext cx="9657708" cy="4676796"/>
          </a:xfrm>
        </p:spPr>
      </p:pic>
    </p:spTree>
    <p:extLst>
      <p:ext uri="{BB962C8B-B14F-4D97-AF65-F5344CB8AC3E}">
        <p14:creationId xmlns:p14="http://schemas.microsoft.com/office/powerpoint/2010/main" val="480959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36163" y="4960143"/>
            <a:ext cx="7017167" cy="1715865"/>
          </a:xfrm>
        </p:spPr>
        <p:txBody>
          <a:bodyPr/>
          <a:lstStyle/>
          <a:p>
            <a:pPr algn="ctr" eaLnBrk="1" hangingPunct="1">
              <a:lnSpc>
                <a:spcPct val="100000"/>
              </a:lnSpc>
              <a:spcAft>
                <a:spcPts val="2400"/>
              </a:spcAft>
            </a:pP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727968" y="2906713"/>
            <a:ext cx="10741981" cy="1114871"/>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lgn="ct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CT adopted Mechanics</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284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3">
            <a:extLst>
              <a:ext uri="{FF2B5EF4-FFF2-40B4-BE49-F238E27FC236}">
                <a16:creationId xmlns:a16="http://schemas.microsoft.com/office/drawing/2014/main" id="{1E58DF32-CC88-444B-8092-30CA49B5342D}"/>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10242" name="Picture" r:id="rId4" imgW="1187960" imgH="1076510" progId="Word.Picture.8">
                  <p:embed/>
                </p:oleObj>
              </mc:Choice>
              <mc:Fallback>
                <p:oleObj name="Picture" r:id="rId4" imgW="1187960" imgH="1076510" progId="Word.Picture.8">
                  <p:embed/>
                  <p:pic>
                    <p:nvPicPr>
                      <p:cNvPr id="137218" name="Object 3">
                        <a:extLst>
                          <a:ext uri="{FF2B5EF4-FFF2-40B4-BE49-F238E27FC236}">
                            <a16:creationId xmlns:a16="http://schemas.microsoft.com/office/drawing/2014/main" id="{1E58DF32-CC88-444B-8092-30CA49B53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A54BFE5A-EC31-45F1-B5B7-D589D3CFE9AC}"/>
              </a:ext>
            </a:extLst>
          </p:cNvPr>
          <p:cNvSpPr txBox="1"/>
          <p:nvPr/>
        </p:nvSpPr>
        <p:spPr>
          <a:xfrm>
            <a:off x="3559175" y="-90488"/>
            <a:ext cx="6130925" cy="2062103"/>
          </a:xfrm>
          <a:prstGeom prst="rect">
            <a:avLst/>
          </a:prstGeom>
          <a:noFill/>
        </p:spPr>
        <p:txBody>
          <a:bodyPr>
            <a:spAutoFit/>
          </a:bodyPr>
          <a:lstStyle/>
          <a:p>
            <a:pPr algn="ctr">
              <a:defRPr/>
            </a:pPr>
            <a:endParaRPr lang="en-US" sz="3600" b="1" dirty="0">
              <a:solidFill>
                <a:schemeClr val="bg1"/>
              </a:solidFill>
              <a:latin typeface="+mj-lt"/>
            </a:endParaRPr>
          </a:p>
          <a:p>
            <a:pPr algn="ctr">
              <a:defRPr/>
            </a:pPr>
            <a:r>
              <a:rPr lang="en-US" sz="3600" b="1" dirty="0" err="1">
                <a:solidFill>
                  <a:schemeClr val="bg1"/>
                </a:solidFill>
                <a:latin typeface="+mj-lt"/>
              </a:rPr>
              <a:t>Olicy</a:t>
            </a:r>
            <a:r>
              <a:rPr lang="en-US" sz="3600" b="1" dirty="0">
                <a:solidFill>
                  <a:schemeClr val="bg1"/>
                </a:solidFill>
                <a:latin typeface="+mj-lt"/>
              </a:rPr>
              <a:t> </a:t>
            </a:r>
            <a:r>
              <a:rPr lang="en-US" altLang="en-US" sz="3600" b="1" dirty="0"/>
              <a:t>CONNECTICUT </a:t>
            </a:r>
            <a:br>
              <a:rPr lang="en-US" altLang="en-US" sz="3600" b="1" dirty="0"/>
            </a:br>
            <a:r>
              <a:rPr lang="en-US" altLang="en-US" sz="3600" b="1" dirty="0"/>
              <a:t>ADOPTED MECHANICS</a:t>
            </a:r>
            <a:r>
              <a:rPr lang="en-US" sz="3600" b="1" dirty="0">
                <a:solidFill>
                  <a:schemeClr val="bg1"/>
                </a:solidFill>
                <a:latin typeface="+mj-lt"/>
              </a:rPr>
              <a:t>CCT</a:t>
            </a:r>
          </a:p>
          <a:p>
            <a:pPr algn="ctr">
              <a:defRPr/>
            </a:pPr>
            <a:r>
              <a:rPr lang="en-US" sz="2000" b="1" dirty="0">
                <a:solidFill>
                  <a:schemeClr val="bg1"/>
                </a:solidFill>
                <a:latin typeface="+mj-lt"/>
              </a:rPr>
              <a:t> </a:t>
            </a:r>
            <a:endParaRPr lang="en-US" sz="3600" b="1" dirty="0">
              <a:solidFill>
                <a:schemeClr val="bg1"/>
              </a:solidFill>
              <a:latin typeface="+mj-lt"/>
            </a:endParaRPr>
          </a:p>
        </p:txBody>
      </p:sp>
      <p:sp>
        <p:nvSpPr>
          <p:cNvPr id="137220" name="TextBox 5">
            <a:extLst>
              <a:ext uri="{FF2B5EF4-FFF2-40B4-BE49-F238E27FC236}">
                <a16:creationId xmlns:a16="http://schemas.microsoft.com/office/drawing/2014/main" id="{C3AFBF75-3C32-4785-9ABB-E7482AF7F670}"/>
              </a:ext>
            </a:extLst>
          </p:cNvPr>
          <p:cNvSpPr txBox="1">
            <a:spLocks noChangeArrowheads="1"/>
          </p:cNvSpPr>
          <p:nvPr/>
        </p:nvSpPr>
        <p:spPr bwMode="auto">
          <a:xfrm>
            <a:off x="1630363" y="1928813"/>
            <a:ext cx="104727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Wingdings" panose="05000000000000000000" pitchFamily="2" charset="2"/>
              <a:buNone/>
            </a:pPr>
            <a:r>
              <a:rPr lang="en-US" altLang="en-US" sz="3200">
                <a:latin typeface="Arial" panose="020B0604020202020204" pitchFamily="34" charset="0"/>
              </a:rPr>
              <a:t>Coaching Box must be marked. </a:t>
            </a:r>
          </a:p>
          <a:p>
            <a:pPr>
              <a:buFontTx/>
              <a:buChar char="-"/>
            </a:pPr>
            <a:r>
              <a:rPr lang="en-US" altLang="en-US" sz="3200">
                <a:latin typeface="Arial" panose="020B0604020202020204" pitchFamily="34" charset="0"/>
              </a:rPr>
              <a:t>CIAC directive - If home coach and/or home management refuse to designate unmarked coaching box with tape, the home team will not be permitted the use of a coaching box for that game.  </a:t>
            </a:r>
          </a:p>
          <a:p>
            <a:pPr>
              <a:buFontTx/>
              <a:buChar char="-"/>
            </a:pPr>
            <a:r>
              <a:rPr lang="en-US" altLang="en-US" sz="3200">
                <a:latin typeface="Arial" panose="020B0604020202020204" pitchFamily="34" charset="0"/>
              </a:rPr>
              <a:t>However, the visiting team will be allowed the use of a coaching box.  </a:t>
            </a:r>
          </a:p>
          <a:p>
            <a:pPr>
              <a:buFontTx/>
              <a:buChar char="-"/>
            </a:pPr>
            <a:r>
              <a:rPr lang="en-US" altLang="en-US" sz="3200">
                <a:latin typeface="Arial" panose="020B0604020202020204" pitchFamily="34" charset="0"/>
              </a:rPr>
              <a:t>Notify your Interpreter or Secretary the next day, who will notify CIAC.  </a:t>
            </a:r>
          </a:p>
        </p:txBody>
      </p:sp>
      <p:pic>
        <p:nvPicPr>
          <p:cNvPr id="137221" name="Picture 3">
            <a:extLst>
              <a:ext uri="{FF2B5EF4-FFF2-40B4-BE49-F238E27FC236}">
                <a16:creationId xmlns:a16="http://schemas.microsoft.com/office/drawing/2014/main" id="{FE536658-E92E-4754-BA9A-52D7B91BEB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3">
            <a:extLst>
              <a:ext uri="{FF2B5EF4-FFF2-40B4-BE49-F238E27FC236}">
                <a16:creationId xmlns:a16="http://schemas.microsoft.com/office/drawing/2014/main" id="{7D17864B-B11D-4ABB-9745-C665039FA520}"/>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11266" name="Picture" r:id="rId4" imgW="1187960" imgH="1076510" progId="Word.Picture.8">
                  <p:embed/>
                </p:oleObj>
              </mc:Choice>
              <mc:Fallback>
                <p:oleObj name="Picture" r:id="rId4" imgW="1187960" imgH="1076510" progId="Word.Picture.8">
                  <p:embed/>
                  <p:pic>
                    <p:nvPicPr>
                      <p:cNvPr id="139266" name="Object 3">
                        <a:extLst>
                          <a:ext uri="{FF2B5EF4-FFF2-40B4-BE49-F238E27FC236}">
                            <a16:creationId xmlns:a16="http://schemas.microsoft.com/office/drawing/2014/main" id="{7D17864B-B11D-4ABB-9745-C665039FA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BE75CF83-8CC6-4F73-A9D2-8D8E04210721}"/>
              </a:ext>
            </a:extLst>
          </p:cNvPr>
          <p:cNvSpPr txBox="1"/>
          <p:nvPr/>
        </p:nvSpPr>
        <p:spPr>
          <a:xfrm>
            <a:off x="3559175" y="-90488"/>
            <a:ext cx="6130925" cy="2000251"/>
          </a:xfrm>
          <a:prstGeom prst="rect">
            <a:avLst/>
          </a:prstGeom>
          <a:noFill/>
        </p:spPr>
        <p:txBody>
          <a:bodyPr>
            <a:spAutoFit/>
          </a:bodyPr>
          <a:lstStyle/>
          <a:p>
            <a:pPr algn="ctr">
              <a:defRPr/>
            </a:pPr>
            <a:r>
              <a:rPr lang="en-US" sz="3200" b="1" dirty="0">
                <a:solidFill>
                  <a:schemeClr val="bg1"/>
                </a:solidFill>
                <a:latin typeface="+mj-lt"/>
              </a:rPr>
              <a:t>  </a:t>
            </a:r>
            <a:endParaRPr lang="en-US" sz="3600" b="1" dirty="0">
              <a:solidFill>
                <a:schemeClr val="bg1"/>
              </a:solidFill>
              <a:latin typeface="+mj-lt"/>
            </a:endParaRPr>
          </a:p>
          <a:p>
            <a:pPr algn="ctr">
              <a:defRPr/>
            </a:pPr>
            <a:r>
              <a:rPr lang="en-US" sz="3600" b="1" dirty="0" err="1">
                <a:solidFill>
                  <a:schemeClr val="bg1"/>
                </a:solidFill>
                <a:latin typeface="+mj-lt"/>
              </a:rPr>
              <a:t>Olicy</a:t>
            </a:r>
            <a:r>
              <a:rPr lang="en-US" sz="3600" b="1" dirty="0">
                <a:solidFill>
                  <a:schemeClr val="bg1"/>
                </a:solidFill>
                <a:latin typeface="+mj-lt"/>
              </a:rPr>
              <a:t> </a:t>
            </a:r>
            <a:r>
              <a:rPr lang="en-US" altLang="en-US" sz="3600" b="1" dirty="0"/>
              <a:t>CONNECTICUT </a:t>
            </a:r>
            <a:br>
              <a:rPr lang="en-US" altLang="en-US" sz="3600" b="1" dirty="0"/>
            </a:br>
            <a:r>
              <a:rPr lang="en-US" altLang="en-US" sz="3600" b="1" dirty="0"/>
              <a:t>ADOPTED MECHANICS</a:t>
            </a:r>
            <a:r>
              <a:rPr lang="en-US" sz="3600" b="1" dirty="0">
                <a:solidFill>
                  <a:schemeClr val="bg1"/>
                </a:solidFill>
                <a:latin typeface="+mj-lt"/>
              </a:rPr>
              <a:t>CCT</a:t>
            </a:r>
          </a:p>
          <a:p>
            <a:pPr algn="ctr">
              <a:defRPr/>
            </a:pPr>
            <a:r>
              <a:rPr lang="en-US" sz="2000" b="1" dirty="0">
                <a:solidFill>
                  <a:schemeClr val="bg1"/>
                </a:solidFill>
                <a:latin typeface="+mj-lt"/>
              </a:rPr>
              <a:t> </a:t>
            </a:r>
            <a:endParaRPr lang="en-US" sz="3600" b="1" dirty="0">
              <a:solidFill>
                <a:schemeClr val="bg1"/>
              </a:solidFill>
              <a:latin typeface="+mj-lt"/>
            </a:endParaRPr>
          </a:p>
        </p:txBody>
      </p:sp>
      <p:sp>
        <p:nvSpPr>
          <p:cNvPr id="139268" name="TextBox 5">
            <a:extLst>
              <a:ext uri="{FF2B5EF4-FFF2-40B4-BE49-F238E27FC236}">
                <a16:creationId xmlns:a16="http://schemas.microsoft.com/office/drawing/2014/main" id="{ACBC2560-9C71-4EC4-A0AF-47007BC6B73E}"/>
              </a:ext>
            </a:extLst>
          </p:cNvPr>
          <p:cNvSpPr txBox="1">
            <a:spLocks noChangeArrowheads="1"/>
          </p:cNvSpPr>
          <p:nvPr/>
        </p:nvSpPr>
        <p:spPr bwMode="auto">
          <a:xfrm>
            <a:off x="1630363" y="1928813"/>
            <a:ext cx="104727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endParaRPr lang="en-US" altLang="en-US" sz="3200">
              <a:latin typeface="Arial" panose="020B0604020202020204" pitchFamily="34" charset="0"/>
            </a:endParaRPr>
          </a:p>
          <a:p>
            <a:pPr>
              <a:buFontTx/>
              <a:buNone/>
            </a:pPr>
            <a:r>
              <a:rPr lang="en-US" altLang="en-US" sz="3200">
                <a:latin typeface="Arial" panose="020B0604020202020204" pitchFamily="34" charset="0"/>
              </a:rPr>
              <a:t>Point to the floor with “one” finger to indicate foot touching “3” point line (i.e. 2 point field goal is being attempted). </a:t>
            </a:r>
          </a:p>
          <a:p>
            <a:pPr>
              <a:buFontTx/>
              <a:buNone/>
            </a:pPr>
            <a:endParaRPr lang="en-US" altLang="en-US" sz="3200">
              <a:latin typeface="Arial" panose="020B0604020202020204" pitchFamily="34" charset="0"/>
            </a:endParaRPr>
          </a:p>
          <a:p>
            <a:pPr>
              <a:buFontTx/>
              <a:buNone/>
            </a:pPr>
            <a:r>
              <a:rPr lang="en-US" altLang="en-US" sz="3200">
                <a:latin typeface="Arial" panose="020B0604020202020204" pitchFamily="34" charset="0"/>
              </a:rPr>
              <a:t>Team members are not allowed to congregate at division line or on school logo during introductions.  Coaches and officials will direct players to free throw line area in front of respective benches.</a:t>
            </a:r>
          </a:p>
        </p:txBody>
      </p:sp>
      <p:pic>
        <p:nvPicPr>
          <p:cNvPr id="139269" name="Picture 3">
            <a:extLst>
              <a:ext uri="{FF2B5EF4-FFF2-40B4-BE49-F238E27FC236}">
                <a16:creationId xmlns:a16="http://schemas.microsoft.com/office/drawing/2014/main" id="{AC16503D-3DCE-42D3-A999-F51AA1FF12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4" name="Object 3">
            <a:extLst>
              <a:ext uri="{FF2B5EF4-FFF2-40B4-BE49-F238E27FC236}">
                <a16:creationId xmlns:a16="http://schemas.microsoft.com/office/drawing/2014/main" id="{14B2A0E8-11A9-44FB-A91B-8C08BA9B1E46}"/>
              </a:ext>
            </a:extLst>
          </p:cNvPr>
          <p:cNvGraphicFramePr>
            <a:graphicFrameLocks noChangeAspect="1"/>
          </p:cNvGraphicFramePr>
          <p:nvPr/>
        </p:nvGraphicFramePr>
        <p:xfrm>
          <a:off x="9690100" y="511175"/>
          <a:ext cx="1565275" cy="1417638"/>
        </p:xfrm>
        <a:graphic>
          <a:graphicData uri="http://schemas.openxmlformats.org/presentationml/2006/ole">
            <mc:AlternateContent xmlns:mc="http://schemas.openxmlformats.org/markup-compatibility/2006">
              <mc:Choice xmlns:v="urn:schemas-microsoft-com:vml" Requires="v">
                <p:oleObj spid="_x0000_s12290" name="Picture" r:id="rId4" imgW="1187960" imgH="1076510" progId="Word.Picture.8">
                  <p:embed/>
                </p:oleObj>
              </mc:Choice>
              <mc:Fallback>
                <p:oleObj name="Picture" r:id="rId4" imgW="1187960" imgH="1076510" progId="Word.Picture.8">
                  <p:embed/>
                  <p:pic>
                    <p:nvPicPr>
                      <p:cNvPr id="141314" name="Object 3">
                        <a:extLst>
                          <a:ext uri="{FF2B5EF4-FFF2-40B4-BE49-F238E27FC236}">
                            <a16:creationId xmlns:a16="http://schemas.microsoft.com/office/drawing/2014/main" id="{14B2A0E8-11A9-44FB-A91B-8C08BA9B1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100" y="511175"/>
                        <a:ext cx="156527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E72B2136-28FF-4ACA-B77A-20E2C2CF5C37}"/>
              </a:ext>
            </a:extLst>
          </p:cNvPr>
          <p:cNvSpPr txBox="1"/>
          <p:nvPr/>
        </p:nvSpPr>
        <p:spPr>
          <a:xfrm>
            <a:off x="3559175" y="-90488"/>
            <a:ext cx="6130925" cy="2000251"/>
          </a:xfrm>
          <a:prstGeom prst="rect">
            <a:avLst/>
          </a:prstGeom>
          <a:noFill/>
        </p:spPr>
        <p:txBody>
          <a:bodyPr>
            <a:spAutoFit/>
          </a:bodyPr>
          <a:lstStyle/>
          <a:p>
            <a:pPr algn="ctr">
              <a:defRPr/>
            </a:pPr>
            <a:r>
              <a:rPr lang="en-US" sz="3200" b="1" dirty="0">
                <a:solidFill>
                  <a:schemeClr val="bg1"/>
                </a:solidFill>
                <a:latin typeface="+mj-lt"/>
              </a:rPr>
              <a:t>  </a:t>
            </a:r>
            <a:endParaRPr lang="en-US" sz="3600" b="1" dirty="0">
              <a:solidFill>
                <a:schemeClr val="bg1"/>
              </a:solidFill>
              <a:latin typeface="+mj-lt"/>
            </a:endParaRPr>
          </a:p>
          <a:p>
            <a:pPr algn="ctr">
              <a:defRPr/>
            </a:pPr>
            <a:r>
              <a:rPr lang="en-US" sz="3600" b="1" dirty="0" err="1">
                <a:solidFill>
                  <a:schemeClr val="bg1"/>
                </a:solidFill>
                <a:latin typeface="+mj-lt"/>
              </a:rPr>
              <a:t>Olicy</a:t>
            </a:r>
            <a:r>
              <a:rPr lang="en-US" altLang="en-US" sz="3600" b="1" dirty="0" err="1"/>
              <a:t>CONNECTICUT</a:t>
            </a:r>
            <a:r>
              <a:rPr lang="en-US" altLang="en-US" sz="3600" b="1" dirty="0"/>
              <a:t> </a:t>
            </a:r>
            <a:br>
              <a:rPr lang="en-US" altLang="en-US" sz="3600" b="1" dirty="0"/>
            </a:br>
            <a:r>
              <a:rPr lang="en-US" altLang="en-US" sz="3600" b="1" dirty="0"/>
              <a:t>ADOPTED MECHANICS</a:t>
            </a:r>
            <a:r>
              <a:rPr lang="en-US" sz="3600" b="1" dirty="0">
                <a:solidFill>
                  <a:schemeClr val="bg1"/>
                </a:solidFill>
                <a:latin typeface="+mj-lt"/>
              </a:rPr>
              <a:t>CCT</a:t>
            </a:r>
          </a:p>
          <a:p>
            <a:pPr algn="ctr">
              <a:defRPr/>
            </a:pPr>
            <a:r>
              <a:rPr lang="en-US" sz="2000" b="1" dirty="0">
                <a:solidFill>
                  <a:schemeClr val="bg1"/>
                </a:solidFill>
                <a:latin typeface="+mj-lt"/>
              </a:rPr>
              <a:t> </a:t>
            </a:r>
            <a:endParaRPr lang="en-US" sz="3600" b="1" dirty="0">
              <a:solidFill>
                <a:schemeClr val="bg1"/>
              </a:solidFill>
              <a:latin typeface="+mj-lt"/>
            </a:endParaRPr>
          </a:p>
        </p:txBody>
      </p:sp>
      <p:sp>
        <p:nvSpPr>
          <p:cNvPr id="141316" name="TextBox 5">
            <a:extLst>
              <a:ext uri="{FF2B5EF4-FFF2-40B4-BE49-F238E27FC236}">
                <a16:creationId xmlns:a16="http://schemas.microsoft.com/office/drawing/2014/main" id="{DC252ACA-9C13-4025-9BFC-6D3D59125DC9}"/>
              </a:ext>
            </a:extLst>
          </p:cNvPr>
          <p:cNvSpPr txBox="1">
            <a:spLocks noChangeArrowheads="1"/>
          </p:cNvSpPr>
          <p:nvPr/>
        </p:nvSpPr>
        <p:spPr bwMode="auto">
          <a:xfrm>
            <a:off x="1630363" y="1928813"/>
            <a:ext cx="1047273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endParaRPr lang="en-US" altLang="en-US" sz="3200">
              <a:latin typeface="Arial" panose="020B0604020202020204" pitchFamily="34" charset="0"/>
            </a:endParaRPr>
          </a:p>
          <a:p>
            <a:pPr>
              <a:buFont typeface="Wingdings" panose="05000000000000000000" pitchFamily="2" charset="2"/>
              <a:buNone/>
            </a:pPr>
            <a:r>
              <a:rPr lang="en-US" altLang="en-US" sz="3200">
                <a:latin typeface="Arial" panose="020B0604020202020204" pitchFamily="34" charset="0"/>
              </a:rPr>
              <a:t>Captains-Head Coaches-Officials pre-game meeting </a:t>
            </a:r>
          </a:p>
          <a:p>
            <a:pPr>
              <a:buFontTx/>
              <a:buNone/>
            </a:pPr>
            <a:r>
              <a:rPr lang="en-US" altLang="en-US" sz="3200">
                <a:latin typeface="Arial" panose="020B0604020202020204" pitchFamily="34" charset="0"/>
              </a:rPr>
              <a:t>should occur from 5 to 10 minutes prior to start of game. </a:t>
            </a:r>
          </a:p>
          <a:p>
            <a:pPr>
              <a:buFontTx/>
              <a:buNone/>
            </a:pPr>
            <a:r>
              <a:rPr lang="en-US" altLang="en-US" sz="3200">
                <a:latin typeface="Arial" panose="020B0604020202020204" pitchFamily="34" charset="0"/>
              </a:rPr>
              <a:t> </a:t>
            </a:r>
          </a:p>
          <a:p>
            <a:pPr>
              <a:buFontTx/>
              <a:buNone/>
            </a:pPr>
            <a:r>
              <a:rPr lang="en-US" altLang="en-US" sz="3200">
                <a:latin typeface="Arial" panose="020B0604020202020204" pitchFamily="34" charset="0"/>
              </a:rPr>
              <a:t>If the head coach refuses to attend the meeting, notify your Interpreter or Secretary, who will notify the school Athletic Director and CIAC.</a:t>
            </a:r>
          </a:p>
        </p:txBody>
      </p:sp>
      <p:pic>
        <p:nvPicPr>
          <p:cNvPr id="141317" name="Picture 3">
            <a:extLst>
              <a:ext uri="{FF2B5EF4-FFF2-40B4-BE49-F238E27FC236}">
                <a16:creationId xmlns:a16="http://schemas.microsoft.com/office/drawing/2014/main" id="{1F74C257-D2C4-4F28-B424-C3DA66F23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98475"/>
            <a:ext cx="143033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318BA36-E21B-4B47-B3B1-77C78EC71BB9}"/>
              </a:ext>
            </a:extLst>
          </p:cNvPr>
          <p:cNvSpPr>
            <a:spLocks noGrp="1"/>
          </p:cNvSpPr>
          <p:nvPr>
            <p:ph type="ctrTitle"/>
          </p:nvPr>
        </p:nvSpPr>
        <p:spPr>
          <a:xfrm>
            <a:off x="4397375" y="1176338"/>
            <a:ext cx="4789488" cy="1119187"/>
          </a:xfrm>
        </p:spPr>
        <p:txBody>
          <a:bodyPr/>
          <a:lstStyle/>
          <a:p>
            <a:pPr>
              <a:defRPr/>
            </a:pPr>
            <a:r>
              <a:rPr lang="en-US" altLang="en-US" sz="9600" dirty="0">
                <a:solidFill>
                  <a:srgbClr val="FF0000"/>
                </a:solidFill>
                <a:latin typeface="Arial" charset="0"/>
                <a:cs typeface="Arial" charset="0"/>
              </a:rPr>
              <a:t>IAABO</a:t>
            </a:r>
          </a:p>
        </p:txBody>
      </p:sp>
      <p:sp>
        <p:nvSpPr>
          <p:cNvPr id="6" name="TextBox 5">
            <a:extLst>
              <a:ext uri="{FF2B5EF4-FFF2-40B4-BE49-F238E27FC236}">
                <a16:creationId xmlns:a16="http://schemas.microsoft.com/office/drawing/2014/main" id="{88374BAF-EDD2-4120-A0CD-602FE46DFEA6}"/>
              </a:ext>
            </a:extLst>
          </p:cNvPr>
          <p:cNvSpPr txBox="1"/>
          <p:nvPr/>
        </p:nvSpPr>
        <p:spPr>
          <a:xfrm>
            <a:off x="2005013" y="4116388"/>
            <a:ext cx="8229600" cy="2062162"/>
          </a:xfrm>
          <a:prstGeom prst="rect">
            <a:avLst/>
          </a:prstGeom>
          <a:noFill/>
        </p:spPr>
        <p:txBody>
          <a:bodyPr>
            <a:spAutoFit/>
          </a:bodyPr>
          <a:lstStyle/>
          <a:p>
            <a:pPr algn="ctr">
              <a:defRPr/>
            </a:pPr>
            <a:endParaRPr lang="en-US" sz="3200" b="1" dirty="0"/>
          </a:p>
          <a:p>
            <a:pPr algn="ctr">
              <a:defRPr/>
            </a:pPr>
            <a:r>
              <a:rPr lang="en-US" sz="3200" b="1" dirty="0"/>
              <a:t>“ONE </a:t>
            </a:r>
            <a:r>
              <a:rPr lang="en-US" sz="3200" b="1" dirty="0">
                <a:uFill>
                  <a:solidFill>
                    <a:srgbClr val="FF0000"/>
                  </a:solidFill>
                </a:uFill>
              </a:rPr>
              <a:t>RULE</a:t>
            </a:r>
            <a:r>
              <a:rPr lang="en-US" sz="3200" b="1" dirty="0"/>
              <a:t>, ONE </a:t>
            </a:r>
            <a:r>
              <a:rPr lang="en-US" sz="3200" b="1" dirty="0">
                <a:uFill>
                  <a:solidFill>
                    <a:srgbClr val="FF0000"/>
                  </a:solidFill>
                </a:uFill>
              </a:rPr>
              <a:t>INTERPRETATION</a:t>
            </a:r>
          </a:p>
          <a:p>
            <a:pPr algn="ctr">
              <a:defRPr/>
            </a:pPr>
            <a:r>
              <a:rPr lang="en-US" sz="3200" b="1" dirty="0"/>
              <a:t>ONE </a:t>
            </a:r>
            <a:r>
              <a:rPr lang="en-US" sz="3200" b="1" dirty="0">
                <a:uFill>
                  <a:solidFill>
                    <a:srgbClr val="C00000"/>
                  </a:solidFill>
                </a:uFill>
              </a:rPr>
              <a:t>SET</a:t>
            </a:r>
            <a:r>
              <a:rPr lang="en-US" sz="3200" b="1" dirty="0"/>
              <a:t> </a:t>
            </a:r>
            <a:r>
              <a:rPr lang="en-US" sz="3200" b="1" dirty="0">
                <a:uFill>
                  <a:solidFill>
                    <a:srgbClr val="FF0000"/>
                  </a:solidFill>
                </a:uFill>
              </a:rPr>
              <a:t>OF</a:t>
            </a:r>
            <a:r>
              <a:rPr lang="en-US" sz="3200" b="1" dirty="0"/>
              <a:t> </a:t>
            </a:r>
            <a:r>
              <a:rPr lang="en-US" sz="3200" b="1" dirty="0">
                <a:uFill>
                  <a:solidFill>
                    <a:srgbClr val="FF0000"/>
                  </a:solidFill>
                </a:uFill>
              </a:rPr>
              <a:t>APPROVED</a:t>
            </a:r>
            <a:r>
              <a:rPr lang="en-US" sz="3200" b="1" dirty="0"/>
              <a:t> </a:t>
            </a:r>
            <a:r>
              <a:rPr lang="en-US" sz="3200" b="1" dirty="0">
                <a:uFill>
                  <a:solidFill>
                    <a:srgbClr val="FF0000"/>
                  </a:solidFill>
                </a:uFill>
              </a:rPr>
              <a:t>MECHANICS, ONE COMMON LANGUAGE</a:t>
            </a:r>
            <a:r>
              <a:rPr lang="en-US" sz="3200" b="1" dirty="0"/>
              <a:t>”</a:t>
            </a:r>
          </a:p>
        </p:txBody>
      </p:sp>
      <p:sp>
        <p:nvSpPr>
          <p:cNvPr id="56325" name="TextBox 7">
            <a:extLst>
              <a:ext uri="{FF2B5EF4-FFF2-40B4-BE49-F238E27FC236}">
                <a16:creationId xmlns:a16="http://schemas.microsoft.com/office/drawing/2014/main" id="{BA90BFC9-AF24-44D9-A5DD-3F9E5DDC0952}"/>
              </a:ext>
            </a:extLst>
          </p:cNvPr>
          <p:cNvSpPr txBox="1">
            <a:spLocks noChangeArrowheads="1"/>
          </p:cNvSpPr>
          <p:nvPr/>
        </p:nvSpPr>
        <p:spPr bwMode="auto">
          <a:xfrm>
            <a:off x="2005013" y="2295525"/>
            <a:ext cx="8542337" cy="1970088"/>
          </a:xfrm>
          <a:prstGeom prst="rect">
            <a:avLst/>
          </a:prstGeom>
          <a:noFill/>
          <a:ln>
            <a:noFill/>
          </a:ln>
        </p:spPr>
        <p:txBody>
          <a:bodyPr>
            <a:spAutoFit/>
          </a:bodyPr>
          <a:lstStyle>
            <a:lvl1pPr>
              <a:spcBef>
                <a:spcPct val="20000"/>
              </a:spcBef>
              <a:buClr>
                <a:srgbClr val="003798"/>
              </a:buClr>
              <a:buFont typeface="Wingdings" pitchFamily="2" charset="2"/>
              <a:buChar char="§"/>
              <a:defRPr sz="2800">
                <a:solidFill>
                  <a:schemeClr val="tx1"/>
                </a:solidFill>
                <a:latin typeface="Arial" charset="0"/>
              </a:defRPr>
            </a:lvl1pPr>
            <a:lvl2pPr marL="742950" indent="-285750">
              <a:spcBef>
                <a:spcPct val="20000"/>
              </a:spcBef>
              <a:buClr>
                <a:srgbClr val="D21034"/>
              </a:buClr>
              <a:buChar char="•"/>
              <a:defRPr sz="2600">
                <a:solidFill>
                  <a:schemeClr val="tx1"/>
                </a:solidFill>
                <a:latin typeface="Arial" charset="0"/>
              </a:defRPr>
            </a:lvl2pPr>
            <a:lvl3pPr marL="1143000" indent="-228600">
              <a:spcBef>
                <a:spcPct val="20000"/>
              </a:spcBef>
              <a:buClr>
                <a:srgbClr val="FFCE00"/>
              </a:buClr>
              <a:buChar char="•"/>
              <a:defRPr sz="22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defRPr/>
            </a:pPr>
            <a:r>
              <a:rPr lang="en-US" altLang="en-US" sz="3200" b="1" dirty="0"/>
              <a:t>IF IT DOESN’T MATTER, THEN DO IT THE </a:t>
            </a:r>
            <a:r>
              <a:rPr lang="en-US" altLang="en-US" sz="3600" b="1" dirty="0">
                <a:latin typeface="+mj-lt"/>
              </a:rPr>
              <a:t>“RIGHT WAY”</a:t>
            </a:r>
          </a:p>
          <a:p>
            <a:pPr algn="ctr">
              <a:spcBef>
                <a:spcPct val="0"/>
              </a:spcBef>
              <a:buClrTx/>
              <a:buFontTx/>
              <a:buNone/>
              <a:defRPr/>
            </a:pPr>
            <a:r>
              <a:rPr lang="en-US" altLang="en-US" sz="4000" b="1" dirty="0">
                <a:solidFill>
                  <a:srgbClr val="FF0000"/>
                </a:solidFill>
                <a:latin typeface="+mj-lt"/>
              </a:rPr>
              <a:t>“The </a:t>
            </a:r>
            <a:r>
              <a:rPr lang="en-US" altLang="en-US" sz="5400" b="1" dirty="0">
                <a:solidFill>
                  <a:srgbClr val="FF0000"/>
                </a:solidFill>
                <a:latin typeface="+mj-lt"/>
              </a:rPr>
              <a:t>IAABO</a:t>
            </a:r>
            <a:r>
              <a:rPr lang="en-US" altLang="en-US" sz="4000" b="1" dirty="0">
                <a:solidFill>
                  <a:srgbClr val="FF0000"/>
                </a:solidFill>
                <a:latin typeface="+mj-lt"/>
              </a:rPr>
              <a:t> Way!”</a:t>
            </a:r>
          </a:p>
        </p:txBody>
      </p:sp>
      <p:graphicFrame>
        <p:nvGraphicFramePr>
          <p:cNvPr id="143365" name="Object 8">
            <a:extLst>
              <a:ext uri="{FF2B5EF4-FFF2-40B4-BE49-F238E27FC236}">
                <a16:creationId xmlns:a16="http://schemas.microsoft.com/office/drawing/2014/main" id="{F919FA22-381E-4DD6-AC55-3A7D3E5BC44C}"/>
              </a:ext>
            </a:extLst>
          </p:cNvPr>
          <p:cNvGraphicFramePr>
            <a:graphicFrameLocks noChangeAspect="1"/>
          </p:cNvGraphicFramePr>
          <p:nvPr/>
        </p:nvGraphicFramePr>
        <p:xfrm>
          <a:off x="9332913" y="490538"/>
          <a:ext cx="1514475" cy="1371600"/>
        </p:xfrm>
        <a:graphic>
          <a:graphicData uri="http://schemas.openxmlformats.org/presentationml/2006/ole">
            <mc:AlternateContent xmlns:mc="http://schemas.openxmlformats.org/markup-compatibility/2006">
              <mc:Choice xmlns:v="urn:schemas-microsoft-com:vml" Requires="v">
                <p:oleObj spid="_x0000_s13314" name="Picture" r:id="rId3" imgW="1187960" imgH="1076510" progId="Word.Picture.8">
                  <p:embed/>
                </p:oleObj>
              </mc:Choice>
              <mc:Fallback>
                <p:oleObj name="Picture" r:id="rId3" imgW="1187960" imgH="1076510" progId="Word.Picture.8">
                  <p:embed/>
                  <p:pic>
                    <p:nvPicPr>
                      <p:cNvPr id="143365" name="Object 8">
                        <a:extLst>
                          <a:ext uri="{FF2B5EF4-FFF2-40B4-BE49-F238E27FC236}">
                            <a16:creationId xmlns:a16="http://schemas.microsoft.com/office/drawing/2014/main" id="{F919FA22-381E-4DD6-AC55-3A7D3E5BC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913" y="490538"/>
                        <a:ext cx="1514475"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3366" name="Picture 3">
            <a:extLst>
              <a:ext uri="{FF2B5EF4-FFF2-40B4-BE49-F238E27FC236}">
                <a16:creationId xmlns:a16="http://schemas.microsoft.com/office/drawing/2014/main" id="{B96F5B46-3AF5-4B8E-B851-6955B652E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1850" y="490538"/>
            <a:ext cx="1381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title"/>
          </p:nvPr>
        </p:nvSpPr>
        <p:spPr/>
        <p:txBody>
          <a:bodyPr/>
          <a:lstStyle/>
          <a:p>
            <a:r>
              <a:rPr lang="en-US"/>
              <a:t>VISITING team jerseys</a:t>
            </a:r>
            <a:br>
              <a:rPr lang="en-US"/>
            </a:br>
            <a:r>
              <a:rPr lang="en-US"/>
              <a:t>gray color spectrum chart</a:t>
            </a:r>
          </a:p>
        </p:txBody>
      </p:sp>
      <p:sp>
        <p:nvSpPr>
          <p:cNvPr id="2" name="Content Placeholder 1">
            <a:extLst>
              <a:ext uri="{FF2B5EF4-FFF2-40B4-BE49-F238E27FC236}">
                <a16:creationId xmlns:a16="http://schemas.microsoft.com/office/drawing/2014/main" id="{2F1776F1-A58F-41E3-A263-03C004043C3F}"/>
              </a:ext>
            </a:extLst>
          </p:cNvPr>
          <p:cNvSpPr>
            <a:spLocks noGrp="1"/>
          </p:cNvSpPr>
          <p:nvPr>
            <p:ph idx="1"/>
          </p:nvPr>
        </p:nvSpPr>
        <p:spPr>
          <a:xfrm>
            <a:off x="1940985" y="1989140"/>
            <a:ext cx="10026649" cy="1806952"/>
          </a:xfrm>
        </p:spPr>
        <p:txBody>
          <a:bodyPr/>
          <a:lstStyle/>
          <a:p>
            <a:pPr marL="0" indent="0">
              <a:buNone/>
            </a:pPr>
            <a:r>
              <a:rPr lang="en-US"/>
              <a:t>Effective with the beginning of the 2021 Basketball Season, the color gray and/or any other light colors being used for an away jersey, must meet the 70% shading of the main color being used in the jersey in order for it to clearly contrast with white. </a:t>
            </a:r>
          </a:p>
        </p:txBody>
      </p:sp>
      <p:sp>
        <p:nvSpPr>
          <p:cNvPr id="6" name="TextBox 5">
            <a:extLst>
              <a:ext uri="{FF2B5EF4-FFF2-40B4-BE49-F238E27FC236}">
                <a16:creationId xmlns:a16="http://schemas.microsoft.com/office/drawing/2014/main" id="{98D1AAD1-622B-43FE-A61D-03D9D460F04D}"/>
              </a:ext>
            </a:extLst>
          </p:cNvPr>
          <p:cNvSpPr txBox="1"/>
          <p:nvPr/>
        </p:nvSpPr>
        <p:spPr>
          <a:xfrm>
            <a:off x="2503078" y="3832695"/>
            <a:ext cx="79315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D50032"/>
                </a:solidFill>
                <a:effectLst/>
                <a:uLnTx/>
                <a:uFillTx/>
                <a:latin typeface="Calibri"/>
                <a:ea typeface="+mn-ea"/>
                <a:cs typeface="Arial" pitchFamily="34" charset="0"/>
              </a:rPr>
              <a:t>100%    90%      80%      70%      60%      50%      40%      30%      20%      10%       0%</a:t>
            </a:r>
          </a:p>
        </p:txBody>
      </p:sp>
      <p:pic>
        <p:nvPicPr>
          <p:cNvPr id="30" name="Graphic 29">
            <a:extLst>
              <a:ext uri="{FF2B5EF4-FFF2-40B4-BE49-F238E27FC236}">
                <a16:creationId xmlns:a16="http://schemas.microsoft.com/office/drawing/2014/main" id="{35703FA4-F624-467E-8DF1-35F776C8BB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6018" y="4238631"/>
            <a:ext cx="7792123" cy="2200434"/>
          </a:xfrm>
          <a:prstGeom prst="rect">
            <a:avLst/>
          </a:prstGeom>
        </p:spPr>
      </p:pic>
      <p:sp>
        <p:nvSpPr>
          <p:cNvPr id="31" name="Star: 5 Points 30">
            <a:extLst>
              <a:ext uri="{FF2B5EF4-FFF2-40B4-BE49-F238E27FC236}">
                <a16:creationId xmlns:a16="http://schemas.microsoft.com/office/drawing/2014/main" id="{A2D12690-C45C-4B05-97F2-3E9B60BD107C}"/>
              </a:ext>
            </a:extLst>
          </p:cNvPr>
          <p:cNvSpPr/>
          <p:nvPr/>
        </p:nvSpPr>
        <p:spPr>
          <a:xfrm>
            <a:off x="4653844" y="4862689"/>
            <a:ext cx="626534" cy="626534"/>
          </a:xfrm>
          <a:prstGeom prst="star5">
            <a:avLst/>
          </a:prstGeom>
          <a:solidFill>
            <a:srgbClr val="D5003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1156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CFF2-E40A-41EE-B099-7A13C459197C}"/>
              </a:ext>
            </a:extLst>
          </p:cNvPr>
          <p:cNvSpPr>
            <a:spLocks noGrp="1"/>
          </p:cNvSpPr>
          <p:nvPr>
            <p:ph type="title"/>
          </p:nvPr>
        </p:nvSpPr>
        <p:spPr>
          <a:xfrm>
            <a:off x="206375" y="4406900"/>
            <a:ext cx="9625013" cy="2027238"/>
          </a:xfrm>
        </p:spPr>
        <p:txBody>
          <a:bodyPr/>
          <a:lstStyle/>
          <a:p>
            <a:pPr eaLnBrk="1" hangingPunct="1">
              <a:defRPr/>
            </a:pPr>
            <a:br>
              <a:rPr lang="en-US" dirty="0">
                <a:latin typeface="Comic Sans MS" panose="030F0702030302020204" pitchFamily="66" charset="0"/>
              </a:rPr>
            </a:br>
            <a:br>
              <a:rPr lang="en-US" dirty="0">
                <a:latin typeface="Comic Sans MS" panose="030F0702030302020204" pitchFamily="66" charset="0"/>
              </a:rPr>
            </a:br>
            <a:r>
              <a:rPr lang="en-US" dirty="0">
                <a:latin typeface="Comic Sans MS" panose="030F0702030302020204" pitchFamily="66" charset="0"/>
              </a:rPr>
              <a:t>What Questions do you have?</a:t>
            </a:r>
          </a:p>
        </p:txBody>
      </p:sp>
      <p:sp>
        <p:nvSpPr>
          <p:cNvPr id="144387" name="Text Placeholder 5">
            <a:extLst>
              <a:ext uri="{FF2B5EF4-FFF2-40B4-BE49-F238E27FC236}">
                <a16:creationId xmlns:a16="http://schemas.microsoft.com/office/drawing/2014/main" id="{382D7E60-5D20-4227-B638-34A44B1E5E28}"/>
              </a:ext>
            </a:extLst>
          </p:cNvPr>
          <p:cNvSpPr>
            <a:spLocks noGrp="1" noChangeArrowheads="1"/>
          </p:cNvSpPr>
          <p:nvPr>
            <p:ph type="body" idx="1"/>
          </p:nvPr>
        </p:nvSpPr>
        <p:spPr>
          <a:xfrm>
            <a:off x="963613" y="2906713"/>
            <a:ext cx="10363200" cy="1500187"/>
          </a:xfrm>
        </p:spPr>
        <p:txBody>
          <a:bodyPr/>
          <a:lstStyle/>
          <a:p>
            <a:pPr eaLnBrk="1" hangingPunct="1"/>
            <a:endParaRPr lang="en-US" altLang="en-US" sz="3600"/>
          </a:p>
        </p:txBody>
      </p:sp>
      <p:pic>
        <p:nvPicPr>
          <p:cNvPr id="144388" name="Picture 3">
            <a:extLst>
              <a:ext uri="{FF2B5EF4-FFF2-40B4-BE49-F238E27FC236}">
                <a16:creationId xmlns:a16="http://schemas.microsoft.com/office/drawing/2014/main" id="{6204010E-3CD7-4DC6-AF3A-1797A6F3B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3" y="371475"/>
            <a:ext cx="211772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389" name="Object 8">
            <a:extLst>
              <a:ext uri="{FF2B5EF4-FFF2-40B4-BE49-F238E27FC236}">
                <a16:creationId xmlns:a16="http://schemas.microsoft.com/office/drawing/2014/main" id="{1813F0B3-32AA-4171-A650-2B429DAC63FC}"/>
              </a:ext>
            </a:extLst>
          </p:cNvPr>
          <p:cNvGraphicFramePr>
            <a:graphicFrameLocks noChangeAspect="1"/>
          </p:cNvGraphicFramePr>
          <p:nvPr/>
        </p:nvGraphicFramePr>
        <p:xfrm>
          <a:off x="9005888" y="371475"/>
          <a:ext cx="2320925" cy="2103438"/>
        </p:xfrm>
        <a:graphic>
          <a:graphicData uri="http://schemas.openxmlformats.org/presentationml/2006/ole">
            <mc:AlternateContent xmlns:mc="http://schemas.openxmlformats.org/markup-compatibility/2006">
              <mc:Choice xmlns:v="urn:schemas-microsoft-com:vml" Requires="v">
                <p:oleObj spid="_x0000_s14338" name="Picture" r:id="rId5" imgW="1187960" imgH="1076510" progId="Word.Picture.8">
                  <p:embed/>
                </p:oleObj>
              </mc:Choice>
              <mc:Fallback>
                <p:oleObj name="Picture" r:id="rId5" imgW="1187960" imgH="1076510" progId="Word.Picture.8">
                  <p:embed/>
                  <p:pic>
                    <p:nvPicPr>
                      <p:cNvPr id="144389" name="Object 8">
                        <a:extLst>
                          <a:ext uri="{FF2B5EF4-FFF2-40B4-BE49-F238E27FC236}">
                            <a16:creationId xmlns:a16="http://schemas.microsoft.com/office/drawing/2014/main" id="{1813F0B3-32AA-4171-A650-2B429DAC6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5888" y="371475"/>
                        <a:ext cx="2320925" cy="210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B233-B035-485C-9F9B-995F23909FD7}"/>
              </a:ext>
            </a:extLst>
          </p:cNvPr>
          <p:cNvSpPr>
            <a:spLocks noGrp="1"/>
          </p:cNvSpPr>
          <p:nvPr>
            <p:ph type="ctrTitle"/>
          </p:nvPr>
        </p:nvSpPr>
        <p:spPr>
          <a:xfrm>
            <a:off x="609600" y="2857500"/>
            <a:ext cx="11298238" cy="1476375"/>
          </a:xfrm>
        </p:spPr>
        <p:txBody>
          <a:bodyPr/>
          <a:lstStyle/>
          <a:p>
            <a:pPr algn="ctr" eaLnBrk="1" hangingPunct="1">
              <a:lnSpc>
                <a:spcPct val="100000"/>
              </a:lnSpc>
              <a:defRPr/>
            </a:pPr>
            <a:r>
              <a:rPr lang="en-US" altLang="en-US" sz="6000" dirty="0" err="1">
                <a:latin typeface="Comic Sans MS" panose="030F0702030302020204" pitchFamily="66" charset="0"/>
              </a:rPr>
              <a:t>CaseBook</a:t>
            </a:r>
            <a:r>
              <a:rPr lang="en-US" altLang="en-US" sz="6000" dirty="0">
                <a:latin typeface="Comic Sans MS" panose="030F0702030302020204" pitchFamily="66" charset="0"/>
              </a:rPr>
              <a:t> Error</a:t>
            </a:r>
            <a:endParaRPr lang="en-US" altLang="en-US" sz="6000" dirty="0"/>
          </a:p>
        </p:txBody>
      </p:sp>
      <p:sp>
        <p:nvSpPr>
          <p:cNvPr id="33795" name="Subtitle 3">
            <a:extLst>
              <a:ext uri="{FF2B5EF4-FFF2-40B4-BE49-F238E27FC236}">
                <a16:creationId xmlns:a16="http://schemas.microsoft.com/office/drawing/2014/main" id="{E097F28E-2895-4B84-9B4B-C9DAB25010C5}"/>
              </a:ext>
            </a:extLst>
          </p:cNvPr>
          <p:cNvSpPr>
            <a:spLocks noGrp="1" noChangeArrowheads="1"/>
          </p:cNvSpPr>
          <p:nvPr>
            <p:ph type="subTitle" idx="1"/>
          </p:nvPr>
        </p:nvSpPr>
        <p:spPr>
          <a:xfrm>
            <a:off x="2860675" y="4887913"/>
            <a:ext cx="6667500" cy="1851025"/>
          </a:xfrm>
        </p:spPr>
        <p:txBody>
          <a:bodyPr/>
          <a:lstStyle/>
          <a:p>
            <a:pPr eaLnBrk="1" hangingPunct="1">
              <a:spcBef>
                <a:spcPts val="1200"/>
              </a:spcBef>
            </a:pPr>
            <a:r>
              <a:rPr lang="en-US" altLang="en-US" sz="3200">
                <a:latin typeface="Comic Sans MS" panose="030F0702030302020204" pitchFamily="66" charset="0"/>
              </a:rPr>
              <a:t>Page 59, case 7.5.7 Situation B, 2nd sentence:  “At the conclusion of the game, Team A …”; Team A should read Team B.</a:t>
            </a:r>
            <a:br>
              <a:rPr lang="en-US" altLang="en-US" sz="3200">
                <a:latin typeface="Comic Sans MS" panose="030F0702030302020204" pitchFamily="66" charset="0"/>
              </a:rPr>
            </a:br>
            <a:endParaRPr lang="en-US" altLang="en-US" sz="3200" b="1"/>
          </a:p>
        </p:txBody>
      </p:sp>
      <p:pic>
        <p:nvPicPr>
          <p:cNvPr id="33796" name="Picture 2">
            <a:extLst>
              <a:ext uri="{FF2B5EF4-FFF2-40B4-BE49-F238E27FC236}">
                <a16:creationId xmlns:a16="http://schemas.microsoft.com/office/drawing/2014/main" id="{8DDBDD57-93CF-4DE1-A67E-A8E241478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175" y="4389438"/>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963613" y="4406900"/>
            <a:ext cx="8867775" cy="1362075"/>
          </a:xfrm>
        </p:spPr>
        <p:txBody>
          <a:bodyPr/>
          <a:lstStyle/>
          <a:p>
            <a:pPr eaLnBrk="1" hangingPunct="1">
              <a:defRPr/>
            </a:pPr>
            <a:r>
              <a:rPr lang="en-US"/>
              <a:t>National federation of</a:t>
            </a:r>
            <a:br>
              <a:rPr lang="en-US"/>
            </a:br>
            <a:r>
              <a:rPr lang="en-US"/>
              <a:t>state high school associations  (NFHS) </a:t>
            </a:r>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963613" y="2906713"/>
            <a:ext cx="10363200" cy="1500187"/>
          </a:xfrm>
        </p:spPr>
        <p:txBody>
          <a:bodyPr/>
          <a:lstStyle/>
          <a:p>
            <a:pPr eaLnBrk="1" hangingPunct="1"/>
            <a:endParaRPr lang="en-US" altLang="en-US" dirty="0"/>
          </a:p>
        </p:txBody>
      </p:sp>
    </p:spTree>
    <p:extLst>
      <p:ext uri="{BB962C8B-B14F-4D97-AF65-F5344CB8AC3E}">
        <p14:creationId xmlns:p14="http://schemas.microsoft.com/office/powerpoint/2010/main" val="1937483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702A-9F36-46D5-8E05-DE2B0B663CA7}"/>
              </a:ext>
            </a:extLst>
          </p:cNvPr>
          <p:cNvSpPr>
            <a:spLocks noGrp="1"/>
          </p:cNvSpPr>
          <p:nvPr>
            <p:ph type="title"/>
          </p:nvPr>
        </p:nvSpPr>
        <p:spPr>
          <a:xfrm>
            <a:off x="963613" y="4406900"/>
            <a:ext cx="8867775" cy="1362075"/>
          </a:xfrm>
        </p:spPr>
        <p:txBody>
          <a:bodyPr/>
          <a:lstStyle/>
          <a:p>
            <a:pPr eaLnBrk="1" hangingPunct="1">
              <a:defRPr/>
            </a:pPr>
            <a:r>
              <a:rPr lang="en-US"/>
              <a:t>NFHS Basketball rule changes</a:t>
            </a:r>
          </a:p>
        </p:txBody>
      </p:sp>
      <p:sp>
        <p:nvSpPr>
          <p:cNvPr id="29699" name="Text Placeholder 2">
            <a:extLst>
              <a:ext uri="{FF2B5EF4-FFF2-40B4-BE49-F238E27FC236}">
                <a16:creationId xmlns:a16="http://schemas.microsoft.com/office/drawing/2014/main" id="{A36A601F-238A-4EFB-B75B-069CDCB57EBA}"/>
              </a:ext>
            </a:extLst>
          </p:cNvPr>
          <p:cNvSpPr>
            <a:spLocks noGrp="1" noChangeArrowheads="1"/>
          </p:cNvSpPr>
          <p:nvPr>
            <p:ph type="body" idx="1"/>
          </p:nvPr>
        </p:nvSpPr>
        <p:spPr>
          <a:xfrm>
            <a:off x="963613" y="2906713"/>
            <a:ext cx="10363200" cy="1500187"/>
          </a:xfrm>
        </p:spPr>
        <p:txBody>
          <a:bodyPr/>
          <a:lstStyle/>
          <a:p>
            <a:pPr eaLnBrk="1" hangingPunct="1"/>
            <a:r>
              <a:rPr lang="en-US" altLang="en-US" sz="4000"/>
              <a:t>2021-22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168F6-223C-4666-85BE-A40F25F0F43A}"/>
              </a:ext>
            </a:extLst>
          </p:cNvPr>
          <p:cNvSpPr>
            <a:spLocks noGrp="1"/>
          </p:cNvSpPr>
          <p:nvPr>
            <p:ph type="title"/>
          </p:nvPr>
        </p:nvSpPr>
        <p:spPr>
          <a:xfrm>
            <a:off x="963613" y="4406900"/>
            <a:ext cx="8867775" cy="1362075"/>
          </a:xfrm>
        </p:spPr>
        <p:txBody>
          <a:bodyPr/>
          <a:lstStyle/>
          <a:p>
            <a:pPr eaLnBrk="1" hangingPunct="1">
              <a:defRPr/>
            </a:pPr>
            <a:r>
              <a:rPr lang="en-US"/>
              <a:t>NFHS OFFICIALS Education </a:t>
            </a:r>
          </a:p>
        </p:txBody>
      </p:sp>
      <p:sp>
        <p:nvSpPr>
          <p:cNvPr id="72707" name="Text Placeholder 5">
            <a:extLst>
              <a:ext uri="{FF2B5EF4-FFF2-40B4-BE49-F238E27FC236}">
                <a16:creationId xmlns:a16="http://schemas.microsoft.com/office/drawing/2014/main" id="{10D35404-F8DF-44C7-99B5-7375EEE4CDD6}"/>
              </a:ext>
            </a:extLst>
          </p:cNvPr>
          <p:cNvSpPr>
            <a:spLocks noGrp="1" noChangeArrowheads="1"/>
          </p:cNvSpPr>
          <p:nvPr>
            <p:ph type="body" idx="1"/>
          </p:nvPr>
        </p:nvSpPr>
        <p:spPr>
          <a:xfrm>
            <a:off x="963613" y="2906713"/>
            <a:ext cx="10363200" cy="1500187"/>
          </a:xfrm>
        </p:spPr>
        <p:txBody>
          <a:bodyPr/>
          <a:lstStyle/>
          <a:p>
            <a:pPr eaLnBrk="1" hangingPunct="1"/>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14" descr="A group of people posing for a photo&#10;&#10;Description automatically generated">
            <a:extLst>
              <a:ext uri="{FF2B5EF4-FFF2-40B4-BE49-F238E27FC236}">
                <a16:creationId xmlns:a16="http://schemas.microsoft.com/office/drawing/2014/main" id="{31D41FA6-C144-44B4-A447-6C7524F13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12192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ECE20CF6-491C-4C96-A631-84890E8C2662}"/>
              </a:ext>
            </a:extLst>
          </p:cNvPr>
          <p:cNvSpPr/>
          <p:nvPr/>
        </p:nvSpPr>
        <p:spPr>
          <a:xfrm>
            <a:off x="0" y="1685925"/>
            <a:ext cx="12192000" cy="2635250"/>
          </a:xfrm>
          <a:prstGeom prst="rect">
            <a:avLst/>
          </a:prstGeom>
          <a:solidFill>
            <a:srgbClr val="ED18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itle 1">
            <a:extLst>
              <a:ext uri="{FF2B5EF4-FFF2-40B4-BE49-F238E27FC236}">
                <a16:creationId xmlns:a16="http://schemas.microsoft.com/office/drawing/2014/main" id="{AF927CED-9154-4E1B-99F5-A2F0ED530778}"/>
              </a:ext>
            </a:extLst>
          </p:cNvPr>
          <p:cNvSpPr txBox="1">
            <a:spLocks/>
          </p:cNvSpPr>
          <p:nvPr/>
        </p:nvSpPr>
        <p:spPr>
          <a:xfrm>
            <a:off x="36513" y="2319338"/>
            <a:ext cx="9144000" cy="1725612"/>
          </a:xfrm>
          <a:prstGeom prst="rect">
            <a:avLst/>
          </a:prstGeom>
        </p:spPr>
        <p:txBody>
          <a:bodyPr>
            <a:normAutofit fontScale="97500" lnSpcReduction="1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defRPr/>
            </a:pPr>
            <a:r>
              <a:rPr lang="en-US" sz="6000">
                <a:solidFill>
                  <a:schemeClr val="bg1"/>
                </a:solidFill>
                <a:effectLst>
                  <a:outerShdw blurRad="50800" dist="50800" dir="5400000" algn="ctr" rotWithShape="0">
                    <a:schemeClr val="tx2"/>
                  </a:outerShdw>
                </a:effectLst>
                <a:latin typeface="+mn-lt"/>
              </a:rPr>
              <a:t>OFFICIALS EDUCATION </a:t>
            </a:r>
          </a:p>
          <a:p>
            <a:pPr algn="ctr">
              <a:lnSpc>
                <a:spcPct val="100000"/>
              </a:lnSpc>
              <a:defRPr/>
            </a:pPr>
            <a:r>
              <a:rPr lang="en-US" sz="6000">
                <a:solidFill>
                  <a:schemeClr val="bg1"/>
                </a:solidFill>
                <a:effectLst>
                  <a:outerShdw blurRad="50800" dist="50800" dir="5400000" algn="ctr" rotWithShape="0">
                    <a:schemeClr val="tx2"/>
                  </a:outerShdw>
                </a:effectLst>
                <a:latin typeface="+mn-lt"/>
              </a:rPr>
              <a:t>CONTENT IS NOW FREE</a:t>
            </a:r>
          </a:p>
        </p:txBody>
      </p:sp>
      <p:pic>
        <p:nvPicPr>
          <p:cNvPr id="74757" name="Picture 17" descr="A picture containing text, sign&#10;&#10;Description automatically generated">
            <a:extLst>
              <a:ext uri="{FF2B5EF4-FFF2-40B4-BE49-F238E27FC236}">
                <a16:creationId xmlns:a16="http://schemas.microsoft.com/office/drawing/2014/main" id="{FD2234C9-26E3-4E19-A869-866916BF0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11113"/>
            <a:ext cx="26828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4">
            <a:extLst>
              <a:ext uri="{FF2B5EF4-FFF2-40B4-BE49-F238E27FC236}">
                <a16:creationId xmlns:a16="http://schemas.microsoft.com/office/drawing/2014/main" id="{5FE3EDEF-151E-4571-B528-D5FE6B77D3D6}"/>
              </a:ext>
            </a:extLst>
          </p:cNvPr>
          <p:cNvSpPr/>
          <p:nvPr/>
        </p:nvSpPr>
        <p:spPr>
          <a:xfrm>
            <a:off x="-12700" y="5411788"/>
            <a:ext cx="9977438" cy="1485900"/>
          </a:xfrm>
          <a:custGeom>
            <a:avLst/>
            <a:gdLst>
              <a:gd name="connsiteX0" fmla="*/ 0 w 9681411"/>
              <a:gd name="connsiteY0" fmla="*/ 0 h 1355558"/>
              <a:gd name="connsiteX1" fmla="*/ 9681411 w 9681411"/>
              <a:gd name="connsiteY1" fmla="*/ 0 h 1355558"/>
              <a:gd name="connsiteX2" fmla="*/ 9681411 w 9681411"/>
              <a:gd name="connsiteY2" fmla="*/ 1355558 h 1355558"/>
              <a:gd name="connsiteX3" fmla="*/ 0 w 9681411"/>
              <a:gd name="connsiteY3" fmla="*/ 1355558 h 1355558"/>
              <a:gd name="connsiteX4" fmla="*/ 0 w 9681411"/>
              <a:gd name="connsiteY4" fmla="*/ 0 h 1355558"/>
              <a:gd name="connsiteX0" fmla="*/ 0 w 10242884"/>
              <a:gd name="connsiteY0" fmla="*/ 0 h 1355558"/>
              <a:gd name="connsiteX1" fmla="*/ 9681411 w 10242884"/>
              <a:gd name="connsiteY1" fmla="*/ 0 h 1355558"/>
              <a:gd name="connsiteX2" fmla="*/ 10242884 w 10242884"/>
              <a:gd name="connsiteY2" fmla="*/ 1347537 h 1355558"/>
              <a:gd name="connsiteX3" fmla="*/ 0 w 10242884"/>
              <a:gd name="connsiteY3" fmla="*/ 1355558 h 1355558"/>
              <a:gd name="connsiteX4" fmla="*/ 0 w 10242884"/>
              <a:gd name="connsiteY4" fmla="*/ 0 h 1355558"/>
              <a:gd name="connsiteX0" fmla="*/ 0 w 9978190"/>
              <a:gd name="connsiteY0" fmla="*/ 0 h 1395663"/>
              <a:gd name="connsiteX1" fmla="*/ 9681411 w 9978190"/>
              <a:gd name="connsiteY1" fmla="*/ 0 h 1395663"/>
              <a:gd name="connsiteX2" fmla="*/ 9978190 w 9978190"/>
              <a:gd name="connsiteY2" fmla="*/ 1395663 h 1395663"/>
              <a:gd name="connsiteX3" fmla="*/ 0 w 9978190"/>
              <a:gd name="connsiteY3" fmla="*/ 1355558 h 1395663"/>
              <a:gd name="connsiteX4" fmla="*/ 0 w 9978190"/>
              <a:gd name="connsiteY4" fmla="*/ 0 h 1395663"/>
              <a:gd name="connsiteX0" fmla="*/ 0 w 9978190"/>
              <a:gd name="connsiteY0" fmla="*/ 16042 h 1411705"/>
              <a:gd name="connsiteX1" fmla="*/ 9713495 w 9978190"/>
              <a:gd name="connsiteY1" fmla="*/ 0 h 1411705"/>
              <a:gd name="connsiteX2" fmla="*/ 9978190 w 9978190"/>
              <a:gd name="connsiteY2" fmla="*/ 1411705 h 1411705"/>
              <a:gd name="connsiteX3" fmla="*/ 0 w 9978190"/>
              <a:gd name="connsiteY3" fmla="*/ 1371600 h 1411705"/>
              <a:gd name="connsiteX4" fmla="*/ 0 w 9978190"/>
              <a:gd name="connsiteY4" fmla="*/ 16042 h 141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190" h="1411705">
                <a:moveTo>
                  <a:pt x="0" y="16042"/>
                </a:moveTo>
                <a:lnTo>
                  <a:pt x="9713495" y="0"/>
                </a:lnTo>
                <a:lnTo>
                  <a:pt x="9978190" y="1411705"/>
                </a:lnTo>
                <a:lnTo>
                  <a:pt x="0" y="1371600"/>
                </a:lnTo>
                <a:lnTo>
                  <a:pt x="0" y="16042"/>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2"/>
              </a:solidFill>
            </a:endParaRPr>
          </a:p>
        </p:txBody>
      </p:sp>
      <p:sp>
        <p:nvSpPr>
          <p:cNvPr id="20" name="Rectangle 19">
            <a:extLst>
              <a:ext uri="{FF2B5EF4-FFF2-40B4-BE49-F238E27FC236}">
                <a16:creationId xmlns:a16="http://schemas.microsoft.com/office/drawing/2014/main" id="{2814292C-B4F8-42AE-8E27-88282B9065B3}"/>
              </a:ext>
            </a:extLst>
          </p:cNvPr>
          <p:cNvSpPr/>
          <p:nvPr/>
        </p:nvSpPr>
        <p:spPr>
          <a:xfrm>
            <a:off x="-3175" y="4337050"/>
            <a:ext cx="12192000" cy="1074738"/>
          </a:xfrm>
          <a:prstGeom prst="rect">
            <a:avLst/>
          </a:prstGeom>
          <a:solidFill>
            <a:schemeClr val="bg2">
              <a:lumMod val="25000"/>
              <a:alpha val="71000"/>
            </a:schemeClr>
          </a:solidFill>
          <a:effectLst>
            <a:outerShdw blurRad="50800" dist="50800" dir="5400000" algn="ctr" rotWithShape="0">
              <a:srgbClr val="000000">
                <a:alpha val="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cumin Pro Ultra Black" panose="020B0A04020202020204" pitchFamily="34" charset="0"/>
              </a:rPr>
              <a:t>   </a:t>
            </a:r>
          </a:p>
        </p:txBody>
      </p:sp>
      <p:pic>
        <p:nvPicPr>
          <p:cNvPr id="74760" name="Picture 20" descr="A picture containing text&#10;&#10;Description automatically generated">
            <a:extLst>
              <a:ext uri="{FF2B5EF4-FFF2-40B4-BE49-F238E27FC236}">
                <a16:creationId xmlns:a16="http://schemas.microsoft.com/office/drawing/2014/main" id="{88FCC9A7-489B-43E0-AA36-FAE96D6C1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3" y="5499100"/>
            <a:ext cx="3467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21" descr="A blue and white sign&#10;&#10;Description automatically generated with low confidence">
            <a:extLst>
              <a:ext uri="{FF2B5EF4-FFF2-40B4-BE49-F238E27FC236}">
                <a16:creationId xmlns:a16="http://schemas.microsoft.com/office/drawing/2014/main" id="{A471405B-4A73-4632-A901-992A0481C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75" y="5535613"/>
            <a:ext cx="316706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22" descr="Logo&#10;&#10;Description automatically generated">
            <a:extLst>
              <a:ext uri="{FF2B5EF4-FFF2-40B4-BE49-F238E27FC236}">
                <a16:creationId xmlns:a16="http://schemas.microsoft.com/office/drawing/2014/main" id="{5ADCB52D-9B46-4515-96C3-5D3E5FC916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618" t="9081" r="12637" b="10722"/>
          <a:stretch>
            <a:fillRect/>
          </a:stretch>
        </p:blipFill>
        <p:spPr bwMode="auto">
          <a:xfrm>
            <a:off x="36513" y="5422900"/>
            <a:ext cx="1250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23" descr="Icon&#10;&#10;Description automatically generated">
            <a:extLst>
              <a:ext uri="{FF2B5EF4-FFF2-40B4-BE49-F238E27FC236}">
                <a16:creationId xmlns:a16="http://schemas.microsoft.com/office/drawing/2014/main" id="{201C8211-3B90-40C1-88EA-E208A8D310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1075" y="5456238"/>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24" descr="A person with his arms crossed&#10;&#10;Description automatically generated with low confidence">
            <a:extLst>
              <a:ext uri="{FF2B5EF4-FFF2-40B4-BE49-F238E27FC236}">
                <a16:creationId xmlns:a16="http://schemas.microsoft.com/office/drawing/2014/main" id="{DCA95E0C-51EF-4115-A753-467473D65A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378" r="11070"/>
          <a:stretch>
            <a:fillRect/>
          </a:stretch>
        </p:blipFill>
        <p:spPr bwMode="auto">
          <a:xfrm>
            <a:off x="8913813" y="0"/>
            <a:ext cx="3287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6CF705F3-48B1-4E0C-9360-432FD170FF17}"/>
              </a:ext>
            </a:extLst>
          </p:cNvPr>
          <p:cNvSpPr txBox="1"/>
          <p:nvPr/>
        </p:nvSpPr>
        <p:spPr>
          <a:xfrm>
            <a:off x="0" y="4481513"/>
            <a:ext cx="1681163" cy="646112"/>
          </a:xfrm>
          <a:prstGeom prst="rect">
            <a:avLst/>
          </a:prstGeom>
          <a:noFill/>
        </p:spPr>
        <p:txBody>
          <a:bodyPr>
            <a:spAutoFit/>
          </a:bodyPr>
          <a:lstStyle/>
          <a:p>
            <a:pPr algn="ctr" eaLnBrk="1" fontAlgn="auto" hangingPunct="1">
              <a:spcBef>
                <a:spcPts val="0"/>
              </a:spcBef>
              <a:spcAft>
                <a:spcPts val="0"/>
              </a:spcAft>
              <a:defRPr/>
            </a:pPr>
            <a:r>
              <a:rPr lang="en-US">
                <a:solidFill>
                  <a:prstClr val="white"/>
                </a:solidFill>
                <a:latin typeface="Acumin Pro Ultra Black" panose="020B0A04020202020204" pitchFamily="34" charset="0"/>
                <a:cs typeface="+mn-cs"/>
              </a:rPr>
              <a:t>TEACHING AIDS</a:t>
            </a:r>
          </a:p>
        </p:txBody>
      </p:sp>
      <p:sp>
        <p:nvSpPr>
          <p:cNvPr id="74766" name="TextBox 26">
            <a:extLst>
              <a:ext uri="{FF2B5EF4-FFF2-40B4-BE49-F238E27FC236}">
                <a16:creationId xmlns:a16="http://schemas.microsoft.com/office/drawing/2014/main" id="{17D68495-6CB8-4956-BD1C-C29439F5C4F6}"/>
              </a:ext>
            </a:extLst>
          </p:cNvPr>
          <p:cNvSpPr txBox="1">
            <a:spLocks noChangeArrowheads="1"/>
          </p:cNvSpPr>
          <p:nvPr/>
        </p:nvSpPr>
        <p:spPr bwMode="auto">
          <a:xfrm>
            <a:off x="2225675" y="4489450"/>
            <a:ext cx="1400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US" altLang="en-US" sz="1800">
                <a:solidFill>
                  <a:schemeClr val="bg1"/>
                </a:solidFill>
                <a:latin typeface="Acumin Pro Ultra Black"/>
              </a:rPr>
              <a:t>RULES </a:t>
            </a:r>
          </a:p>
          <a:p>
            <a:pPr algn="ctr">
              <a:buFontTx/>
              <a:buNone/>
            </a:pPr>
            <a:r>
              <a:rPr lang="en-US" altLang="en-US" sz="1800">
                <a:solidFill>
                  <a:schemeClr val="bg1"/>
                </a:solidFill>
                <a:latin typeface="Acumin Pro Ultra Black"/>
              </a:rPr>
              <a:t>CHANGES</a:t>
            </a:r>
          </a:p>
        </p:txBody>
      </p:sp>
      <p:sp>
        <p:nvSpPr>
          <p:cNvPr id="74767" name="TextBox 27">
            <a:extLst>
              <a:ext uri="{FF2B5EF4-FFF2-40B4-BE49-F238E27FC236}">
                <a16:creationId xmlns:a16="http://schemas.microsoft.com/office/drawing/2014/main" id="{765E70BE-8B50-4A32-BE7F-F23C2F26E0FB}"/>
              </a:ext>
            </a:extLst>
          </p:cNvPr>
          <p:cNvSpPr txBox="1">
            <a:spLocks noChangeArrowheads="1"/>
          </p:cNvSpPr>
          <p:nvPr/>
        </p:nvSpPr>
        <p:spPr bwMode="auto">
          <a:xfrm>
            <a:off x="4287838" y="4619625"/>
            <a:ext cx="154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800">
                <a:solidFill>
                  <a:schemeClr val="bg1"/>
                </a:solidFill>
                <a:latin typeface="Acumin Pro Ultra Black"/>
              </a:rPr>
              <a:t>DIAGRAMS</a:t>
            </a:r>
          </a:p>
        </p:txBody>
      </p:sp>
      <p:sp>
        <p:nvSpPr>
          <p:cNvPr id="74768" name="TextBox 28">
            <a:extLst>
              <a:ext uri="{FF2B5EF4-FFF2-40B4-BE49-F238E27FC236}">
                <a16:creationId xmlns:a16="http://schemas.microsoft.com/office/drawing/2014/main" id="{9821D743-A386-49FA-8B11-7BE4BC4849CB}"/>
              </a:ext>
            </a:extLst>
          </p:cNvPr>
          <p:cNvSpPr txBox="1">
            <a:spLocks noChangeArrowheads="1"/>
          </p:cNvSpPr>
          <p:nvPr/>
        </p:nvSpPr>
        <p:spPr bwMode="auto">
          <a:xfrm>
            <a:off x="6169025" y="4471988"/>
            <a:ext cx="1279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US" altLang="en-US" sz="1800">
                <a:solidFill>
                  <a:schemeClr val="bg1"/>
                </a:solidFill>
                <a:latin typeface="Acumin Pro Ultra Black"/>
              </a:rPr>
              <a:t>VIDEO </a:t>
            </a:r>
          </a:p>
          <a:p>
            <a:pPr algn="ctr">
              <a:buFontTx/>
              <a:buNone/>
            </a:pPr>
            <a:r>
              <a:rPr lang="en-US" altLang="en-US" sz="1800">
                <a:solidFill>
                  <a:schemeClr val="bg1"/>
                </a:solidFill>
                <a:latin typeface="Acumin Pro Ultra Black"/>
              </a:rPr>
              <a:t>LIBRARY</a:t>
            </a:r>
          </a:p>
        </p:txBody>
      </p:sp>
      <p:sp>
        <p:nvSpPr>
          <p:cNvPr id="74769" name="TextBox 29">
            <a:extLst>
              <a:ext uri="{FF2B5EF4-FFF2-40B4-BE49-F238E27FC236}">
                <a16:creationId xmlns:a16="http://schemas.microsoft.com/office/drawing/2014/main" id="{BADFEE48-C453-41D6-95E1-E8A941B2E97B}"/>
              </a:ext>
            </a:extLst>
          </p:cNvPr>
          <p:cNvSpPr txBox="1">
            <a:spLocks noChangeArrowheads="1"/>
          </p:cNvSpPr>
          <p:nvPr/>
        </p:nvSpPr>
        <p:spPr bwMode="auto">
          <a:xfrm>
            <a:off x="7850188" y="4475163"/>
            <a:ext cx="1555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US" altLang="en-US" sz="1800">
                <a:solidFill>
                  <a:schemeClr val="bg1"/>
                </a:solidFill>
                <a:latin typeface="Acumin Pro Ultra Black"/>
              </a:rPr>
              <a:t>OFFICIALS </a:t>
            </a:r>
          </a:p>
          <a:p>
            <a:pPr algn="ctr">
              <a:buFontTx/>
              <a:buNone/>
            </a:pPr>
            <a:r>
              <a:rPr lang="en-US" altLang="en-US" sz="1800">
                <a:solidFill>
                  <a:schemeClr val="bg1"/>
                </a:solidFill>
                <a:latin typeface="Acumin Pro Ultra Black"/>
              </a:rPr>
              <a:t>COURSES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a:extLst>
              <a:ext uri="{FF2B5EF4-FFF2-40B4-BE49-F238E27FC236}">
                <a16:creationId xmlns:a16="http://schemas.microsoft.com/office/drawing/2014/main" id="{32A3A228-BAED-4824-A39E-FBA421C15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 b="58"/>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E520-2004-4F27-9698-B6BC1672D05E}"/>
              </a:ext>
            </a:extLst>
          </p:cNvPr>
          <p:cNvSpPr>
            <a:spLocks noGrp="1"/>
          </p:cNvSpPr>
          <p:nvPr>
            <p:ph type="title"/>
          </p:nvPr>
        </p:nvSpPr>
        <p:spPr>
          <a:xfrm>
            <a:off x="963613" y="4406900"/>
            <a:ext cx="8867775" cy="1362075"/>
          </a:xfrm>
        </p:spPr>
        <p:txBody>
          <a:bodyPr/>
          <a:lstStyle/>
          <a:p>
            <a:pPr eaLnBrk="1" hangingPunct="1">
              <a:defRPr/>
            </a:pPr>
            <a:r>
              <a:rPr lang="en-US"/>
              <a:t> NFHS Learning Center</a:t>
            </a:r>
          </a:p>
        </p:txBody>
      </p:sp>
      <p:sp>
        <p:nvSpPr>
          <p:cNvPr id="78851" name="Text Placeholder 2">
            <a:extLst>
              <a:ext uri="{FF2B5EF4-FFF2-40B4-BE49-F238E27FC236}">
                <a16:creationId xmlns:a16="http://schemas.microsoft.com/office/drawing/2014/main" id="{81E0111E-BA0E-4E79-BC2A-272D32C6188D}"/>
              </a:ext>
            </a:extLst>
          </p:cNvPr>
          <p:cNvSpPr>
            <a:spLocks noGrp="1" noChangeArrowheads="1"/>
          </p:cNvSpPr>
          <p:nvPr>
            <p:ph type="body" idx="1"/>
          </p:nvPr>
        </p:nvSpPr>
        <p:spPr>
          <a:xfrm>
            <a:off x="963613" y="2906713"/>
            <a:ext cx="10363200" cy="1500187"/>
          </a:xfrm>
        </p:spPr>
        <p:txBody>
          <a:bodyPr/>
          <a:lstStyle/>
          <a:p>
            <a:pPr eaLnBrk="1" hangingPunct="1"/>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2" descr="A picture containing text, outdoor, screenshot&#10;&#10;Description automatically generated">
            <a:extLst>
              <a:ext uri="{FF2B5EF4-FFF2-40B4-BE49-F238E27FC236}">
                <a16:creationId xmlns:a16="http://schemas.microsoft.com/office/drawing/2014/main" id="{68CC4937-898D-4205-95A6-51018C9F0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5FCD-522D-4383-935E-059D2590E187}"/>
              </a:ext>
            </a:extLst>
          </p:cNvPr>
          <p:cNvSpPr>
            <a:spLocks noGrp="1"/>
          </p:cNvSpPr>
          <p:nvPr>
            <p:ph type="title"/>
          </p:nvPr>
        </p:nvSpPr>
        <p:spPr>
          <a:xfrm>
            <a:off x="963613" y="4406900"/>
            <a:ext cx="8867775" cy="1362075"/>
          </a:xfrm>
        </p:spPr>
        <p:txBody>
          <a:bodyPr/>
          <a:lstStyle/>
          <a:p>
            <a:pPr eaLnBrk="1" hangingPunct="1">
              <a:defRPr/>
            </a:pPr>
            <a:r>
              <a:rPr lang="en-US"/>
              <a:t>NFHS Network</a:t>
            </a:r>
          </a:p>
        </p:txBody>
      </p:sp>
      <p:sp>
        <p:nvSpPr>
          <p:cNvPr id="82947" name="Text Placeholder 2">
            <a:extLst>
              <a:ext uri="{FF2B5EF4-FFF2-40B4-BE49-F238E27FC236}">
                <a16:creationId xmlns:a16="http://schemas.microsoft.com/office/drawing/2014/main" id="{CC25ABE6-0C14-47C9-9CB7-3DB73E3E64AF}"/>
              </a:ext>
            </a:extLst>
          </p:cNvPr>
          <p:cNvSpPr>
            <a:spLocks noGrp="1" noChangeArrowheads="1"/>
          </p:cNvSpPr>
          <p:nvPr>
            <p:ph type="body" idx="1"/>
          </p:nvPr>
        </p:nvSpPr>
        <p:spPr>
          <a:xfrm>
            <a:off x="963613" y="2906713"/>
            <a:ext cx="10363200" cy="1500187"/>
          </a:xfrm>
        </p:spPr>
        <p:txBody>
          <a:bodyPr/>
          <a:lstStyle/>
          <a:p>
            <a:pPr eaLnBrk="1" hangingPunct="1"/>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9A8F-B6ED-443C-9206-FE95C3DE5F83}"/>
              </a:ext>
            </a:extLst>
          </p:cNvPr>
          <p:cNvSpPr>
            <a:spLocks noGrp="1"/>
          </p:cNvSpPr>
          <p:nvPr>
            <p:ph type="title"/>
          </p:nvPr>
        </p:nvSpPr>
        <p:spPr>
          <a:xfrm>
            <a:off x="3036163" y="4960143"/>
            <a:ext cx="7017167" cy="1715865"/>
          </a:xfrm>
        </p:spPr>
        <p:txBody>
          <a:bodyPr/>
          <a:lstStyle/>
          <a:p>
            <a:pPr algn="ctr" eaLnBrk="1" hangingPunct="1">
              <a:lnSpc>
                <a:spcPct val="100000"/>
              </a:lnSpc>
              <a:spcAft>
                <a:spcPts val="2400"/>
              </a:spcAft>
            </a:pPr>
            <a:endParaRPr lang="en-US" altLang="en-US" sz="4000" b="1" dirty="0"/>
          </a:p>
        </p:txBody>
      </p:sp>
      <p:sp>
        <p:nvSpPr>
          <p:cNvPr id="19459" name="Text Placeholder 2">
            <a:extLst>
              <a:ext uri="{FF2B5EF4-FFF2-40B4-BE49-F238E27FC236}">
                <a16:creationId xmlns:a16="http://schemas.microsoft.com/office/drawing/2014/main" id="{98E85833-EE46-47F3-86FE-E953D819EDB3}"/>
              </a:ext>
            </a:extLst>
          </p:cNvPr>
          <p:cNvSpPr>
            <a:spLocks noGrp="1" noChangeArrowheads="1"/>
          </p:cNvSpPr>
          <p:nvPr>
            <p:ph type="body" idx="1"/>
          </p:nvPr>
        </p:nvSpPr>
        <p:spPr>
          <a:xfrm>
            <a:off x="963613" y="2906713"/>
            <a:ext cx="10363200" cy="1114871"/>
          </a:xfrm>
        </p:spPr>
        <p:txBody>
          <a:bodyPr/>
          <a:lstStyle/>
          <a:p>
            <a:pPr eaLnBrk="1" hangingPunct="1"/>
            <a:r>
              <a:rPr kumimoji="0" lang="en-US" altLang="en-US" sz="4600" b="1" i="0" u="none" strike="noStrike" kern="1200" cap="all" spc="0" normalizeH="0" baseline="0" noProof="0" dirty="0">
                <a:ln>
                  <a:noFill/>
                </a:ln>
                <a:solidFill>
                  <a:prstClr val="white"/>
                </a:solidFill>
                <a:effectLst/>
                <a:uLnTx/>
                <a:uFillTx/>
                <a:latin typeface="Comic Sans MS" panose="030F0702030302020204" pitchFamily="66" charset="0"/>
                <a:ea typeface="+mj-ea"/>
                <a:cs typeface="+mj-cs"/>
              </a:rPr>
              <a:t>2021-2022 NFHS Rule Changes </a:t>
            </a:r>
            <a:endParaRPr lang="en-US" altLang="en-US" dirty="0"/>
          </a:p>
        </p:txBody>
      </p:sp>
      <p:pic>
        <p:nvPicPr>
          <p:cNvPr id="4" name="Picture 2">
            <a:extLst>
              <a:ext uri="{FF2B5EF4-FFF2-40B4-BE49-F238E27FC236}">
                <a16:creationId xmlns:a16="http://schemas.microsoft.com/office/drawing/2014/main" id="{FBF34002-7F43-488C-B684-4D9D3DCD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6900"/>
            <a:ext cx="2740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7398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F0DE-2FBB-4B1E-9429-2465749BDA67}"/>
              </a:ext>
            </a:extLst>
          </p:cNvPr>
          <p:cNvSpPr>
            <a:spLocks noGrp="1"/>
          </p:cNvSpPr>
          <p:nvPr>
            <p:ph type="title"/>
          </p:nvPr>
        </p:nvSpPr>
        <p:spPr/>
        <p:txBody>
          <a:bodyPr/>
          <a:lstStyle/>
          <a:p>
            <a:pPr eaLnBrk="1" hangingPunct="1">
              <a:defRPr/>
            </a:pPr>
            <a:r>
              <a:rPr lang="en-US"/>
              <a:t>NFHS Network</a:t>
            </a:r>
          </a:p>
        </p:txBody>
      </p:sp>
      <p:sp>
        <p:nvSpPr>
          <p:cNvPr id="84995" name="Content Placeholder 2">
            <a:extLst>
              <a:ext uri="{FF2B5EF4-FFF2-40B4-BE49-F238E27FC236}">
                <a16:creationId xmlns:a16="http://schemas.microsoft.com/office/drawing/2014/main" id="{D2A4EF6F-C81B-4E5A-A3AE-9387D756850B}"/>
              </a:ext>
            </a:extLst>
          </p:cNvPr>
          <p:cNvSpPr>
            <a:spLocks noGrp="1" noChangeArrowheads="1"/>
          </p:cNvSpPr>
          <p:nvPr>
            <p:ph idx="1"/>
          </p:nvPr>
        </p:nvSpPr>
        <p:spPr>
          <a:xfrm>
            <a:off x="1941513" y="1989138"/>
            <a:ext cx="4802187" cy="4338637"/>
          </a:xfrm>
        </p:spPr>
        <p:txBody>
          <a:bodyPr/>
          <a:lstStyle/>
          <a:p>
            <a:pPr eaLnBrk="1" hangingPunct="1"/>
            <a:r>
              <a:rPr lang="en-US" altLang="en-US"/>
              <a:t>By 2025, every high school sporting event in America will be streamed live. </a:t>
            </a:r>
          </a:p>
          <a:p>
            <a:pPr eaLnBrk="1" hangingPunct="1"/>
            <a:r>
              <a:rPr lang="en-US" altLang="en-US"/>
              <a:t>The NFHS Network will be </a:t>
            </a:r>
            <a:br>
              <a:rPr lang="en-US" altLang="en-US"/>
            </a:br>
            <a:r>
              <a:rPr lang="en-US" altLang="en-US"/>
              <a:t>THE DESTINATION for fans </a:t>
            </a:r>
            <a:br>
              <a:rPr lang="en-US" altLang="en-US"/>
            </a:br>
            <a:r>
              <a:rPr lang="en-US" altLang="en-US"/>
              <a:t>to view these broadcasts. </a:t>
            </a:r>
          </a:p>
          <a:p>
            <a:pPr eaLnBrk="1" hangingPunct="1"/>
            <a:r>
              <a:rPr lang="en-US" altLang="en-US"/>
              <a:t>27 Different Sports and Activities</a:t>
            </a:r>
          </a:p>
        </p:txBody>
      </p:sp>
      <p:sp>
        <p:nvSpPr>
          <p:cNvPr id="84996" name="Footer Placeholder 4">
            <a:extLst>
              <a:ext uri="{FF2B5EF4-FFF2-40B4-BE49-F238E27FC236}">
                <a16:creationId xmlns:a16="http://schemas.microsoft.com/office/drawing/2014/main" id="{479C3AB3-5D66-4C89-BC1C-44EE9955E854}"/>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u="sng">
                <a:solidFill>
                  <a:srgbClr val="00205B"/>
                </a:solidFill>
              </a:rPr>
              <a:t>www.NFHSnetwork.com</a:t>
            </a:r>
          </a:p>
        </p:txBody>
      </p:sp>
      <p:pic>
        <p:nvPicPr>
          <p:cNvPr id="84997" name="Picture 6">
            <a:extLst>
              <a:ext uri="{FF2B5EF4-FFF2-40B4-BE49-F238E27FC236}">
                <a16:creationId xmlns:a16="http://schemas.microsoft.com/office/drawing/2014/main" id="{264B1EFA-A9D6-42F5-A0CB-8C944B153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7" descr="A close up of a sign&#10;&#10;Description automatically generated">
            <a:extLst>
              <a:ext uri="{FF2B5EF4-FFF2-40B4-BE49-F238E27FC236}">
                <a16:creationId xmlns:a16="http://schemas.microsoft.com/office/drawing/2014/main" id="{0E4C0889-3BA0-4FF1-BA50-60E1882C9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4910138"/>
            <a:ext cx="126841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0262B"/>
        </a:solidFill>
        <a:effectLst/>
      </p:bgPr>
    </p:bg>
    <p:spTree>
      <p:nvGrpSpPr>
        <p:cNvPr id="1" name=""/>
        <p:cNvGrpSpPr/>
        <p:nvPr/>
      </p:nvGrpSpPr>
      <p:grpSpPr>
        <a:xfrm>
          <a:off x="0" y="0"/>
          <a:ext cx="0" cy="0"/>
          <a:chOff x="0" y="0"/>
          <a:chExt cx="0" cy="0"/>
        </a:xfrm>
      </p:grpSpPr>
      <p:sp>
        <p:nvSpPr>
          <p:cNvPr id="87042" name="Footer Placeholder 3">
            <a:extLst>
              <a:ext uri="{FF2B5EF4-FFF2-40B4-BE49-F238E27FC236}">
                <a16:creationId xmlns:a16="http://schemas.microsoft.com/office/drawing/2014/main" id="{02DED2F2-4A7B-4432-B274-8925B3EDEBB8}"/>
              </a:ext>
            </a:extLst>
          </p:cNvPr>
          <p:cNvSpPr>
            <a:spLocks noGrp="1" noChangeArrowheads="1"/>
          </p:cNvSpPr>
          <p:nvPr>
            <p:ph type="ftr" sz="quarter" idx="4294967295"/>
          </p:nvPr>
        </p:nvSpPr>
        <p:spPr bwMode="auto">
          <a:xfrm>
            <a:off x="10199688" y="6524625"/>
            <a:ext cx="1992312" cy="29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eaLnBrk="0" fontAlgn="base" hangingPunct="0">
              <a:spcBef>
                <a:spcPct val="0"/>
              </a:spcBef>
              <a:spcAft>
                <a:spcPct val="0"/>
              </a:spcAft>
              <a:buFontTx/>
              <a:buNone/>
            </a:pPr>
            <a:r>
              <a:rPr lang="en-US" altLang="en-US" sz="1800">
                <a:latin typeface="Arial" panose="020B0604020202020204" pitchFamily="34" charset="0"/>
                <a:cs typeface="Arial" panose="020B0604020202020204" pitchFamily="34" charset="0"/>
              </a:rPr>
              <a:t>www.nfhs.org</a:t>
            </a:r>
          </a:p>
        </p:txBody>
      </p:sp>
      <p:pic>
        <p:nvPicPr>
          <p:cNvPr id="87043" name="Picture 5" descr="Slide10.png">
            <a:extLst>
              <a:ext uri="{FF2B5EF4-FFF2-40B4-BE49-F238E27FC236}">
                <a16:creationId xmlns:a16="http://schemas.microsoft.com/office/drawing/2014/main" id="{B86649FE-14AA-4333-A91A-9DA4BF448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4081-C97E-4386-A3C5-9DE4BCF75211}"/>
              </a:ext>
            </a:extLst>
          </p:cNvPr>
          <p:cNvSpPr>
            <a:spLocks noGrp="1"/>
          </p:cNvSpPr>
          <p:nvPr>
            <p:ph type="title"/>
          </p:nvPr>
        </p:nvSpPr>
        <p:spPr/>
        <p:txBody>
          <a:bodyPr/>
          <a:lstStyle/>
          <a:p>
            <a:pPr eaLnBrk="1" hangingPunct="1">
              <a:defRPr/>
            </a:pPr>
            <a:r>
              <a:rPr lang="en-US"/>
              <a:t>Thank You</a:t>
            </a:r>
          </a:p>
        </p:txBody>
      </p:sp>
      <p:sp>
        <p:nvSpPr>
          <p:cNvPr id="89091" name="Content Placeholder 2">
            <a:extLst>
              <a:ext uri="{FF2B5EF4-FFF2-40B4-BE49-F238E27FC236}">
                <a16:creationId xmlns:a16="http://schemas.microsoft.com/office/drawing/2014/main" id="{13E7393D-C581-4667-9DD6-09046A8B048D}"/>
              </a:ext>
            </a:extLst>
          </p:cNvPr>
          <p:cNvSpPr>
            <a:spLocks noGrp="1" noChangeArrowheads="1"/>
          </p:cNvSpPr>
          <p:nvPr>
            <p:ph idx="1"/>
          </p:nvPr>
        </p:nvSpPr>
        <p:spPr>
          <a:xfrm>
            <a:off x="1941513" y="1989138"/>
            <a:ext cx="10026650" cy="1754187"/>
          </a:xfrm>
        </p:spPr>
        <p:txBody>
          <a:bodyPr/>
          <a:lstStyle/>
          <a:p>
            <a:pPr marL="0" indent="0" algn="ctr" eaLnBrk="1" hangingPunct="1">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2C3CC1D-1AD3-4974-9F20-14D86CD36F6A}"/>
              </a:ext>
            </a:extLst>
          </p:cNvPr>
          <p:cNvSpPr>
            <a:spLocks noGrp="1"/>
          </p:cNvSpPr>
          <p:nvPr>
            <p:ph type="ftr" sz="quarter" idx="11"/>
          </p:nvPr>
        </p:nvSpPr>
        <p:spPr/>
        <p:txBody>
          <a:bodyPr/>
          <a:lstStyle/>
          <a:p>
            <a:pPr>
              <a:defRPr/>
            </a:pPr>
            <a:r>
              <a:rPr lang="en-US"/>
              <a:t>www.nfhs.org</a:t>
            </a:r>
          </a:p>
        </p:txBody>
      </p:sp>
      <p:pic>
        <p:nvPicPr>
          <p:cNvPr id="89093" name="Picture 7" descr="A group of people standing in front of a crowd&#10;&#10;Description automatically generated">
            <a:extLst>
              <a:ext uri="{FF2B5EF4-FFF2-40B4-BE49-F238E27FC236}">
                <a16:creationId xmlns:a16="http://schemas.microsoft.com/office/drawing/2014/main" id="{D7CF3E3C-5314-448F-B874-5E4BE40A3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F055-B632-487A-A3A3-398140AC1C5C}"/>
              </a:ext>
            </a:extLst>
          </p:cNvPr>
          <p:cNvSpPr>
            <a:spLocks noGrp="1"/>
          </p:cNvSpPr>
          <p:nvPr>
            <p:ph type="title"/>
          </p:nvPr>
        </p:nvSpPr>
        <p:spPr/>
        <p:txBody>
          <a:bodyPr/>
          <a:lstStyle/>
          <a:p>
            <a:pPr eaLnBrk="1" hangingPunct="1">
              <a:defRPr/>
            </a:pPr>
            <a:r>
              <a:rPr lang="en-US"/>
              <a:t>National Federation of </a:t>
            </a:r>
            <a:br>
              <a:rPr lang="en-US"/>
            </a:br>
            <a:r>
              <a:rPr lang="en-US"/>
              <a:t>State High School Associations</a:t>
            </a:r>
          </a:p>
        </p:txBody>
      </p:sp>
      <p:sp>
        <p:nvSpPr>
          <p:cNvPr id="20483" name="Content Placeholder 2">
            <a:extLst>
              <a:ext uri="{FF2B5EF4-FFF2-40B4-BE49-F238E27FC236}">
                <a16:creationId xmlns:a16="http://schemas.microsoft.com/office/drawing/2014/main" id="{E4AAC61B-EC9A-4985-B977-A152894BA332}"/>
              </a:ext>
            </a:extLst>
          </p:cNvPr>
          <p:cNvSpPr>
            <a:spLocks noGrp="1" noChangeArrowheads="1"/>
          </p:cNvSpPr>
          <p:nvPr>
            <p:ph idx="1"/>
          </p:nvPr>
        </p:nvSpPr>
        <p:spPr/>
        <p:txBody>
          <a:bodyPr/>
          <a:lstStyle/>
          <a:p>
            <a:pPr eaLnBrk="1" hangingPunct="1"/>
            <a:r>
              <a:rPr lang="en-US" altLang="en-US" sz="2400"/>
              <a:t>NFHS (located in Indianapolis, IN – Est. 1920):</a:t>
            </a:r>
          </a:p>
          <a:p>
            <a:pPr lvl="1" eaLnBrk="1" hangingPunct="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eaLnBrk="1" hangingPunct="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eaLnBrk="1" hangingPunct="1"/>
            <a:r>
              <a:rPr lang="en-US" altLang="en-US" sz="2200"/>
              <a:t>Writes playing rules for 17 high school </a:t>
            </a:r>
            <a:br>
              <a:rPr lang="en-US" altLang="en-US" sz="2200"/>
            </a:br>
            <a:r>
              <a:rPr lang="en-US" altLang="en-US" sz="2200"/>
              <a:t>sports for boys and girls.</a:t>
            </a:r>
          </a:p>
          <a:p>
            <a:pPr lvl="1" eaLnBrk="1" hangingPunct="1"/>
            <a:r>
              <a:rPr lang="en-US" altLang="en-US" sz="2200"/>
              <a:t>Offers online education courses for high school coaches, </a:t>
            </a:r>
            <a:br>
              <a:rPr lang="en-US" altLang="en-US" sz="2200"/>
            </a:br>
            <a:r>
              <a:rPr lang="en-US" altLang="en-US" sz="2200"/>
              <a:t>officials, parents, students and others.</a:t>
            </a:r>
          </a:p>
          <a:p>
            <a:pPr lvl="1" eaLnBrk="1" hangingPunct="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6487AB62-BAE6-40DD-B3CB-C1CD4DE5BEDE}"/>
              </a:ext>
            </a:extLst>
          </p:cNvPr>
          <p:cNvSpPr>
            <a:spLocks noGrp="1"/>
          </p:cNvSpPr>
          <p:nvPr>
            <p:ph type="ftr" sz="quarter" idx="11"/>
          </p:nvPr>
        </p:nvSpPr>
        <p:spPr/>
        <p:txBody>
          <a:bodyPr/>
          <a:lstStyle/>
          <a:p>
            <a:pPr>
              <a:defRPr/>
            </a:pPr>
            <a:r>
              <a:rPr lang="en-US"/>
              <a:t>www.nfhs.org</a:t>
            </a:r>
          </a:p>
        </p:txBody>
      </p:sp>
      <p:pic>
        <p:nvPicPr>
          <p:cNvPr id="20485" name="Picture 2" descr="C:\Users\mkosk\Desktop\Revised USA map with colors.jpg">
            <a:extLst>
              <a:ext uri="{FF2B5EF4-FFF2-40B4-BE49-F238E27FC236}">
                <a16:creationId xmlns:a16="http://schemas.microsoft.com/office/drawing/2014/main" id="{04559387-85AE-48D4-A3C4-7CBBD4B9C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1" t="4256" r="2832" b="8511"/>
          <a:stretch>
            <a:fillRect/>
          </a:stretch>
        </p:blipFill>
        <p:spPr bwMode="auto">
          <a:xfrm>
            <a:off x="7297738" y="2752725"/>
            <a:ext cx="46910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BCB2-E2CE-48F4-8F01-637A832A8101}"/>
              </a:ext>
            </a:extLst>
          </p:cNvPr>
          <p:cNvSpPr>
            <a:spLocks noGrp="1"/>
          </p:cNvSpPr>
          <p:nvPr>
            <p:ph type="title"/>
          </p:nvPr>
        </p:nvSpPr>
        <p:spPr/>
        <p:txBody>
          <a:bodyPr/>
          <a:lstStyle/>
          <a:p>
            <a:pPr eaLnBrk="1" hangingPunct="1">
              <a:defRPr/>
            </a:pPr>
            <a:r>
              <a:rPr lang="en-US"/>
              <a:t>NFHS Rules Review Committee</a:t>
            </a:r>
          </a:p>
        </p:txBody>
      </p:sp>
      <p:sp>
        <p:nvSpPr>
          <p:cNvPr id="22531" name="Content Placeholder 2">
            <a:extLst>
              <a:ext uri="{FF2B5EF4-FFF2-40B4-BE49-F238E27FC236}">
                <a16:creationId xmlns:a16="http://schemas.microsoft.com/office/drawing/2014/main" id="{13A0C710-403A-42E2-8B2E-0DABDAE0FA02}"/>
              </a:ext>
            </a:extLst>
          </p:cNvPr>
          <p:cNvSpPr>
            <a:spLocks noGrp="1" noChangeArrowheads="1"/>
          </p:cNvSpPr>
          <p:nvPr>
            <p:ph idx="1"/>
          </p:nvPr>
        </p:nvSpPr>
        <p:spPr>
          <a:xfrm>
            <a:off x="1941513" y="1989138"/>
            <a:ext cx="10026650" cy="2290762"/>
          </a:xfrm>
        </p:spPr>
        <p:txBody>
          <a:bodyPr/>
          <a:lstStyle/>
          <a:p>
            <a:pPr eaLnBrk="1" hangingPunct="1"/>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BB444830-0452-445F-9ECC-B6D99D1DA24E}"/>
              </a:ext>
            </a:extLst>
          </p:cNvPr>
          <p:cNvSpPr>
            <a:spLocks noGrp="1"/>
          </p:cNvSpPr>
          <p:nvPr>
            <p:ph type="ftr" sz="quarter" idx="11"/>
          </p:nvPr>
        </p:nvSpPr>
        <p:spPr/>
        <p:txBody>
          <a:bodyPr/>
          <a:lstStyle/>
          <a:p>
            <a:pPr>
              <a:defRPr/>
            </a:pPr>
            <a:r>
              <a:rPr lang="en-US"/>
              <a:t>www.nfhs.org</a:t>
            </a:r>
          </a:p>
        </p:txBody>
      </p:sp>
      <p:pic>
        <p:nvPicPr>
          <p:cNvPr id="22533" name="Picture 4">
            <a:extLst>
              <a:ext uri="{FF2B5EF4-FFF2-40B4-BE49-F238E27FC236}">
                <a16:creationId xmlns:a16="http://schemas.microsoft.com/office/drawing/2014/main" id="{20809A79-CB0F-46FD-B139-E1725C2F4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211594" y="4673600"/>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37BD791-2C4F-416D-BFE2-8521556A6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8986036" y="4678363"/>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0234CB33-8EED-4402-B261-CE1151627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4400685" y="4684713"/>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34099AAD-E1A2-4322-B70F-249E91CFE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2157119" y="4684713"/>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A38F396F-CB10-40C3-807A-F42CACC39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685756" y="4668044"/>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57E5D1F4-1A0A-4B79-9B84-1FC07059FB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557098" y="4684713"/>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F1249F23-AE6C-4823-A75F-EAF5E0DDB580}"/>
              </a:ext>
            </a:extLst>
          </p:cNvPr>
          <p:cNvSpPr txBox="1">
            <a:spLocks noChangeArrowheads="1"/>
          </p:cNvSpPr>
          <p:nvPr/>
        </p:nvSpPr>
        <p:spPr bwMode="auto">
          <a:xfrm>
            <a:off x="17589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Davis Whitfield</a:t>
            </a:r>
          </a:p>
          <a:p>
            <a:pPr algn="ctr" eaLnBrk="1" hangingPunct="1">
              <a:buFontTx/>
              <a:buNone/>
            </a:pPr>
            <a:r>
              <a:rPr lang="en-US" altLang="en-US" sz="80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CEA04530-2DCC-4C65-A8BE-0C973329544E}"/>
              </a:ext>
            </a:extLst>
          </p:cNvPr>
          <p:cNvSpPr txBox="1">
            <a:spLocks noChangeArrowheads="1"/>
          </p:cNvSpPr>
          <p:nvPr/>
        </p:nvSpPr>
        <p:spPr bwMode="auto">
          <a:xfrm>
            <a:off x="39782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Bob Colgate</a:t>
            </a:r>
          </a:p>
          <a:p>
            <a:pPr algn="ctr" eaLnBrk="1" hangingPunct="1">
              <a:buFontTx/>
              <a:buNone/>
            </a:pPr>
            <a:r>
              <a:rPr lang="en-US" altLang="en-US" sz="800">
                <a:cs typeface="Calibri" panose="020F0502020204030204" pitchFamily="34" charset="0"/>
              </a:rPr>
              <a:t>Football and Sports </a:t>
            </a:r>
          </a:p>
          <a:p>
            <a:pPr algn="ctr" eaLnBrk="1" hangingPunct="1">
              <a:buFontTx/>
              <a:buNone/>
            </a:pPr>
            <a:r>
              <a:rPr lang="en-US" altLang="en-US" sz="800">
                <a:cs typeface="Calibri" panose="020F0502020204030204" pitchFamily="34" charset="0"/>
              </a:rPr>
              <a:t>Medicine</a:t>
            </a:r>
          </a:p>
        </p:txBody>
      </p:sp>
      <p:sp>
        <p:nvSpPr>
          <p:cNvPr id="22542" name="TextBox 32">
            <a:extLst>
              <a:ext uri="{FF2B5EF4-FFF2-40B4-BE49-F238E27FC236}">
                <a16:creationId xmlns:a16="http://schemas.microsoft.com/office/drawing/2014/main" id="{D6428F9F-7E39-467B-A183-92601ADA45FF}"/>
              </a:ext>
            </a:extLst>
          </p:cNvPr>
          <p:cNvSpPr txBox="1">
            <a:spLocks noChangeArrowheads="1"/>
          </p:cNvSpPr>
          <p:nvPr/>
        </p:nvSpPr>
        <p:spPr bwMode="auto">
          <a:xfrm>
            <a:off x="62261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Elliot Hopkins</a:t>
            </a:r>
          </a:p>
          <a:p>
            <a:pPr algn="ctr" eaLnBrk="1" hangingPunct="1">
              <a:buFontTx/>
              <a:buNone/>
            </a:pPr>
            <a:r>
              <a:rPr lang="en-US" altLang="en-US" sz="80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EE753914-7FBE-4207-A431-DD7EF1F654E9}"/>
              </a:ext>
            </a:extLst>
          </p:cNvPr>
          <p:cNvSpPr txBox="1">
            <a:spLocks noChangeArrowheads="1"/>
          </p:cNvSpPr>
          <p:nvPr/>
        </p:nvSpPr>
        <p:spPr bwMode="auto">
          <a:xfrm>
            <a:off x="2881313" y="5880100"/>
            <a:ext cx="1035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Lindsey Atkinson</a:t>
            </a:r>
          </a:p>
          <a:p>
            <a:pPr algn="ctr" eaLnBrk="1" hangingPunct="1">
              <a:buFontTx/>
              <a:buNone/>
            </a:pPr>
            <a:r>
              <a:rPr lang="en-US" altLang="en-US" sz="800">
                <a:cs typeface="Calibri" panose="020F0502020204030204" pitchFamily="34" charset="0"/>
              </a:rPr>
              <a:t>Girls Lacrosse and Volleyball</a:t>
            </a:r>
          </a:p>
        </p:txBody>
      </p:sp>
      <p:sp>
        <p:nvSpPr>
          <p:cNvPr id="22544" name="TextBox 34">
            <a:extLst>
              <a:ext uri="{FF2B5EF4-FFF2-40B4-BE49-F238E27FC236}">
                <a16:creationId xmlns:a16="http://schemas.microsoft.com/office/drawing/2014/main" id="{A28E5B58-E90E-405A-ADBA-11A8AED5FAE4}"/>
              </a:ext>
            </a:extLst>
          </p:cNvPr>
          <p:cNvSpPr txBox="1">
            <a:spLocks noChangeArrowheads="1"/>
          </p:cNvSpPr>
          <p:nvPr/>
        </p:nvSpPr>
        <p:spPr bwMode="auto">
          <a:xfrm>
            <a:off x="72136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Julie Cochran</a:t>
            </a:r>
          </a:p>
          <a:p>
            <a:pPr algn="ctr" eaLnBrk="1" hangingPunct="1">
              <a:buFontTx/>
              <a:buNone/>
            </a:pPr>
            <a:r>
              <a:rPr lang="en-US" altLang="en-US" sz="800">
                <a:cs typeface="Calibri" panose="020F0502020204030204" pitchFamily="34" charset="0"/>
              </a:rPr>
              <a:t>Cross Country, Gymnastics, Field Hockey and </a:t>
            </a:r>
          </a:p>
          <a:p>
            <a:pPr algn="ctr" eaLnBrk="1" hangingPunct="1">
              <a:buFontTx/>
              <a:buNone/>
            </a:pPr>
            <a:r>
              <a:rPr lang="en-US" altLang="en-US" sz="800">
                <a:cs typeface="Calibri" panose="020F0502020204030204" pitchFamily="34" charset="0"/>
              </a:rPr>
              <a:t>Track &amp; Field</a:t>
            </a:r>
          </a:p>
        </p:txBody>
      </p:sp>
      <p:sp>
        <p:nvSpPr>
          <p:cNvPr id="22545" name="TextBox 35">
            <a:extLst>
              <a:ext uri="{FF2B5EF4-FFF2-40B4-BE49-F238E27FC236}">
                <a16:creationId xmlns:a16="http://schemas.microsoft.com/office/drawing/2014/main" id="{9199E9CE-DB63-4A10-842B-05EC208F9DFD}"/>
              </a:ext>
            </a:extLst>
          </p:cNvPr>
          <p:cNvSpPr txBox="1">
            <a:spLocks noChangeArrowheads="1"/>
          </p:cNvSpPr>
          <p:nvPr/>
        </p:nvSpPr>
        <p:spPr bwMode="auto">
          <a:xfrm>
            <a:off x="10721975"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Dan Schuster</a:t>
            </a:r>
          </a:p>
          <a:p>
            <a:pPr algn="ctr" eaLnBrk="1" hangingPunct="1">
              <a:buFontTx/>
              <a:buNone/>
            </a:pPr>
            <a:r>
              <a:rPr lang="en-US" altLang="en-US" sz="800">
                <a:cs typeface="Calibri" panose="020F0502020204030204" pitchFamily="34" charset="0"/>
              </a:rPr>
              <a:t>Ice Hockey</a:t>
            </a:r>
          </a:p>
        </p:txBody>
      </p:sp>
      <p:sp>
        <p:nvSpPr>
          <p:cNvPr id="22546" name="TextBox 36">
            <a:extLst>
              <a:ext uri="{FF2B5EF4-FFF2-40B4-BE49-F238E27FC236}">
                <a16:creationId xmlns:a16="http://schemas.microsoft.com/office/drawing/2014/main" id="{A93C4B8B-F396-4F51-9946-D8051474164F}"/>
              </a:ext>
            </a:extLst>
          </p:cNvPr>
          <p:cNvSpPr txBox="1">
            <a:spLocks noChangeArrowheads="1"/>
          </p:cNvSpPr>
          <p:nvPr/>
        </p:nvSpPr>
        <p:spPr bwMode="auto">
          <a:xfrm>
            <a:off x="83724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James Weaver</a:t>
            </a:r>
          </a:p>
          <a:p>
            <a:pPr algn="ctr" eaLnBrk="1" hangingPunct="1">
              <a:buFontTx/>
              <a:buNone/>
            </a:pPr>
            <a:r>
              <a:rPr lang="en-US" altLang="en-US" sz="800">
                <a:cs typeface="Calibri" panose="020F0502020204030204" pitchFamily="34" charset="0"/>
              </a:rPr>
              <a:t>Boys Lacrosse</a:t>
            </a:r>
          </a:p>
          <a:p>
            <a:pPr algn="ctr" eaLnBrk="1" hangingPunct="1">
              <a:buFontTx/>
              <a:buNone/>
            </a:pPr>
            <a:r>
              <a:rPr lang="en-US" altLang="en-US" sz="800">
                <a:cs typeface="Calibri" panose="020F0502020204030204" pitchFamily="34" charset="0"/>
              </a:rPr>
              <a:t>and Spirit</a:t>
            </a:r>
          </a:p>
        </p:txBody>
      </p:sp>
      <p:sp>
        <p:nvSpPr>
          <p:cNvPr id="22547" name="TextBox 37">
            <a:extLst>
              <a:ext uri="{FF2B5EF4-FFF2-40B4-BE49-F238E27FC236}">
                <a16:creationId xmlns:a16="http://schemas.microsoft.com/office/drawing/2014/main" id="{44940C70-B151-40F2-9B84-F472297111D7}"/>
              </a:ext>
            </a:extLst>
          </p:cNvPr>
          <p:cNvSpPr txBox="1">
            <a:spLocks noChangeArrowheads="1"/>
          </p:cNvSpPr>
          <p:nvPr/>
        </p:nvSpPr>
        <p:spPr bwMode="auto">
          <a:xfrm>
            <a:off x="9583738" y="5884863"/>
            <a:ext cx="1042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Theresia Wynns</a:t>
            </a:r>
          </a:p>
          <a:p>
            <a:pPr algn="ctr" eaLnBrk="1" hangingPunct="1">
              <a:buFontTx/>
              <a:buNone/>
            </a:pPr>
            <a:r>
              <a:rPr lang="en-US" altLang="en-US" sz="800">
                <a:cs typeface="Calibri" panose="020F0502020204030204" pitchFamily="34" charset="0"/>
              </a:rPr>
              <a:t>Basketball and Soccer</a:t>
            </a:r>
          </a:p>
        </p:txBody>
      </p:sp>
      <p:sp>
        <p:nvSpPr>
          <p:cNvPr id="22548" name="TextBox 36">
            <a:extLst>
              <a:ext uri="{FF2B5EF4-FFF2-40B4-BE49-F238E27FC236}">
                <a16:creationId xmlns:a16="http://schemas.microsoft.com/office/drawing/2014/main" id="{05ED77C3-FD7F-43F2-9D1A-8F0FE8928DF2}"/>
              </a:ext>
            </a:extLst>
          </p:cNvPr>
          <p:cNvSpPr txBox="1">
            <a:spLocks noChangeArrowheads="1"/>
          </p:cNvSpPr>
          <p:nvPr/>
        </p:nvSpPr>
        <p:spPr bwMode="auto">
          <a:xfrm>
            <a:off x="5043488" y="5861050"/>
            <a:ext cx="115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Sandy Searcy</a:t>
            </a:r>
          </a:p>
          <a:p>
            <a:pPr algn="ctr" eaLnBrk="1" hangingPunct="1">
              <a:buFontTx/>
              <a:buNone/>
            </a:pPr>
            <a:r>
              <a:rPr lang="en-US" altLang="en-US" sz="800">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0E826724-9C7E-4F93-8FAA-41863459EB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386" t="2782" r="16949" b="25343"/>
          <a:stretch>
            <a:fillRect/>
          </a:stretch>
        </p:blipFill>
        <p:spPr bwMode="auto">
          <a:xfrm>
            <a:off x="7829622"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CB3FDEF3-2CCD-43D9-8D41-9902B9F9A9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703" t="12456" r="10628" b="26428"/>
          <a:stretch>
            <a:fillRect/>
          </a:stretch>
        </p:blipFill>
        <p:spPr bwMode="auto">
          <a:xfrm>
            <a:off x="3300985" y="4684713"/>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4BE9-FF4A-47EF-8F28-8CBD68E37558}"/>
              </a:ext>
            </a:extLst>
          </p:cNvPr>
          <p:cNvSpPr>
            <a:spLocks noGrp="1"/>
          </p:cNvSpPr>
          <p:nvPr>
            <p:ph type="title"/>
          </p:nvPr>
        </p:nvSpPr>
        <p:spPr/>
        <p:txBody>
          <a:bodyPr/>
          <a:lstStyle/>
          <a:p>
            <a:pPr eaLnBrk="1" hangingPunct="1">
              <a:defRPr/>
            </a:pPr>
            <a:r>
              <a:rPr lang="en-US"/>
              <a:t>National Federation of </a:t>
            </a:r>
            <a:br>
              <a:rPr lang="en-US"/>
            </a:br>
            <a:r>
              <a:rPr lang="en-US"/>
              <a:t>State High School Associations</a:t>
            </a:r>
          </a:p>
        </p:txBody>
      </p:sp>
      <p:sp>
        <p:nvSpPr>
          <p:cNvPr id="24579" name="Content Placeholder 2">
            <a:extLst>
              <a:ext uri="{FF2B5EF4-FFF2-40B4-BE49-F238E27FC236}">
                <a16:creationId xmlns:a16="http://schemas.microsoft.com/office/drawing/2014/main" id="{71EF9066-0F44-4AA2-A636-6C231DBC27BB}"/>
              </a:ext>
            </a:extLst>
          </p:cNvPr>
          <p:cNvSpPr>
            <a:spLocks noGrp="1" noChangeArrowheads="1"/>
          </p:cNvSpPr>
          <p:nvPr>
            <p:ph idx="1"/>
          </p:nvPr>
        </p:nvSpPr>
        <p:spPr/>
        <p:txBody>
          <a:bodyPr/>
          <a:lstStyle/>
          <a:p>
            <a:pPr eaLnBrk="1" hangingPunct="1"/>
            <a:r>
              <a:rPr lang="en-US" altLang="en-US"/>
              <a:t>The NFHS writes playing rules for 17 sports </a:t>
            </a:r>
            <a:br>
              <a:rPr lang="en-US" altLang="en-US"/>
            </a:br>
            <a:r>
              <a:rPr lang="en-US" altLang="en-US"/>
              <a:t>for boys and girls at the high school level.</a:t>
            </a:r>
          </a:p>
          <a:p>
            <a:pPr lvl="1" eaLnBrk="1" hangingPunct="1"/>
            <a:r>
              <a:rPr lang="en-US" altLang="en-US"/>
              <a:t>Publishes 4 million pieces of materials annually.</a:t>
            </a:r>
          </a:p>
        </p:txBody>
      </p:sp>
      <p:sp>
        <p:nvSpPr>
          <p:cNvPr id="4" name="Footer Placeholder 3">
            <a:extLst>
              <a:ext uri="{FF2B5EF4-FFF2-40B4-BE49-F238E27FC236}">
                <a16:creationId xmlns:a16="http://schemas.microsoft.com/office/drawing/2014/main" id="{A2158FA8-58B6-4DC2-92C4-CB508FACBE0D}"/>
              </a:ext>
            </a:extLst>
          </p:cNvPr>
          <p:cNvSpPr>
            <a:spLocks noGrp="1"/>
          </p:cNvSpPr>
          <p:nvPr>
            <p:ph type="ftr" sz="quarter" idx="11"/>
          </p:nvPr>
        </p:nvSpPr>
        <p:spPr/>
        <p:txBody>
          <a:bodyPr/>
          <a:lstStyle/>
          <a:p>
            <a:pPr>
              <a:defRPr/>
            </a:pPr>
            <a:r>
              <a:rPr lang="en-US"/>
              <a:t>www.nfhs.org</a:t>
            </a:r>
          </a:p>
        </p:txBody>
      </p:sp>
      <p:pic>
        <p:nvPicPr>
          <p:cNvPr id="24581" name="Picture 37" descr="A picture containing woman, sport, person, female&#10;&#10;Description automatically generated">
            <a:extLst>
              <a:ext uri="{FF2B5EF4-FFF2-40B4-BE49-F238E27FC236}">
                <a16:creationId xmlns:a16="http://schemas.microsoft.com/office/drawing/2014/main" id="{08D57B3C-A5E0-490B-BDA2-7D6947CCB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450" y="4949825"/>
            <a:ext cx="10064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8" descr="A picture containing game, sport, water, surfing&#10;&#10;Description automatically generated">
            <a:extLst>
              <a:ext uri="{FF2B5EF4-FFF2-40B4-BE49-F238E27FC236}">
                <a16:creationId xmlns:a16="http://schemas.microsoft.com/office/drawing/2014/main" id="{D9CC645A-E71B-4551-867D-F15AE4C94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7450" y="3454400"/>
            <a:ext cx="10620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9" descr="A person playing tennis&#10;&#10;Description automatically generated with low confidence">
            <a:extLst>
              <a:ext uri="{FF2B5EF4-FFF2-40B4-BE49-F238E27FC236}">
                <a16:creationId xmlns:a16="http://schemas.microsoft.com/office/drawing/2014/main" id="{D078AF8A-C76E-45A1-A5D4-CC3D111E1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3452813"/>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0" descr="A picture containing text, outdoor, player&#10;&#10;Description automatically generated">
            <a:extLst>
              <a:ext uri="{FF2B5EF4-FFF2-40B4-BE49-F238E27FC236}">
                <a16:creationId xmlns:a16="http://schemas.microsoft.com/office/drawing/2014/main" id="{955B914D-FEA9-4E03-9972-D0A28539DE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7063" y="3452813"/>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1" descr="Website&#10;&#10;Description automatically generated with medium confidence">
            <a:extLst>
              <a:ext uri="{FF2B5EF4-FFF2-40B4-BE49-F238E27FC236}">
                <a16:creationId xmlns:a16="http://schemas.microsoft.com/office/drawing/2014/main" id="{AB76E611-46E7-4E67-9C27-8AF1926311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3452813"/>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2" descr="A picture containing text, person, person&#10;&#10;Description automatically generated">
            <a:extLst>
              <a:ext uri="{FF2B5EF4-FFF2-40B4-BE49-F238E27FC236}">
                <a16:creationId xmlns:a16="http://schemas.microsoft.com/office/drawing/2014/main" id="{19FB515F-E0D0-4BA7-BC0B-B5B6E99E2D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3538" y="3452813"/>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43" descr="A person kicking a football ball&#10;&#10;Description automatically generated with medium confidence">
            <a:extLst>
              <a:ext uri="{FF2B5EF4-FFF2-40B4-BE49-F238E27FC236}">
                <a16:creationId xmlns:a16="http://schemas.microsoft.com/office/drawing/2014/main" id="{30223F3F-F475-4236-AEB9-CD75E8E74F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2413" y="3452813"/>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44" descr="A person jumping in the air&#10;&#10;Description automatically generated with low confidence">
            <a:extLst>
              <a:ext uri="{FF2B5EF4-FFF2-40B4-BE49-F238E27FC236}">
                <a16:creationId xmlns:a16="http://schemas.microsoft.com/office/drawing/2014/main" id="{91F01E7F-9B96-4255-A4E6-84F6AE9A99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4300" y="3429000"/>
            <a:ext cx="1057275"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45" descr="A picture containing text, track and field&#10;&#10;Description automatically generated">
            <a:extLst>
              <a:ext uri="{FF2B5EF4-FFF2-40B4-BE49-F238E27FC236}">
                <a16:creationId xmlns:a16="http://schemas.microsoft.com/office/drawing/2014/main" id="{85F31A7B-3C13-47A4-9E5F-3203107924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6988" y="3452813"/>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46">
            <a:extLst>
              <a:ext uri="{FF2B5EF4-FFF2-40B4-BE49-F238E27FC236}">
                <a16:creationId xmlns:a16="http://schemas.microsoft.com/office/drawing/2014/main" id="{BD7E64B4-C2F0-4FBC-83E9-15D9183964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7713" y="4960938"/>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47" descr="Text&#10;&#10;Description automatically generated">
            <a:extLst>
              <a:ext uri="{FF2B5EF4-FFF2-40B4-BE49-F238E27FC236}">
                <a16:creationId xmlns:a16="http://schemas.microsoft.com/office/drawing/2014/main" id="{F9DE2D58-78E9-40AB-8BC8-6D2A71AD23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7063" y="4960938"/>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48" descr="Graphical user interface, website&#10;&#10;Description automatically generated">
            <a:extLst>
              <a:ext uri="{FF2B5EF4-FFF2-40B4-BE49-F238E27FC236}">
                <a16:creationId xmlns:a16="http://schemas.microsoft.com/office/drawing/2014/main" id="{87523EEB-26C8-4A81-AACD-9EEE2F8678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6413" y="4960938"/>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49" descr="Graphical user interface&#10;&#10;Description automatically generated with medium confidence">
            <a:extLst>
              <a:ext uri="{FF2B5EF4-FFF2-40B4-BE49-F238E27FC236}">
                <a16:creationId xmlns:a16="http://schemas.microsoft.com/office/drawing/2014/main" id="{3942BEA0-44F7-49E8-B734-336DDE2BA2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48300" y="4949825"/>
            <a:ext cx="10572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50" descr="A person holding a tennis racket&#10;&#10;Description automatically generated with medium confidence">
            <a:extLst>
              <a:ext uri="{FF2B5EF4-FFF2-40B4-BE49-F238E27FC236}">
                <a16:creationId xmlns:a16="http://schemas.microsoft.com/office/drawing/2014/main" id="{01387FC0-3073-4AC9-A040-DFEFD7E0A3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04000" y="4949825"/>
            <a:ext cx="10572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51" descr="A picture containing text, person, outdoor&#10;&#10;Description automatically generated">
            <a:extLst>
              <a:ext uri="{FF2B5EF4-FFF2-40B4-BE49-F238E27FC236}">
                <a16:creationId xmlns:a16="http://schemas.microsoft.com/office/drawing/2014/main" id="{8729BD8B-37F5-4912-8ABD-BFB2E8B477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62875" y="4960938"/>
            <a:ext cx="10572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52" descr="A picture containing text, track and field, sport&#10;&#10;Description automatically generated">
            <a:extLst>
              <a:ext uri="{FF2B5EF4-FFF2-40B4-BE49-F238E27FC236}">
                <a16:creationId xmlns:a16="http://schemas.microsoft.com/office/drawing/2014/main" id="{94D43DC9-238D-4C96-98A3-73DA87BA4BD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16988" y="4949825"/>
            <a:ext cx="10572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53" descr="A person playing golf&#10;&#10;Description automatically generated with medium confidence">
            <a:extLst>
              <a:ext uri="{FF2B5EF4-FFF2-40B4-BE49-F238E27FC236}">
                <a16:creationId xmlns:a16="http://schemas.microsoft.com/office/drawing/2014/main" id="{C37140F3-F0C6-430F-80E9-2E8617A8DBD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502613">
            <a:off x="10460038" y="817563"/>
            <a:ext cx="1247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54" descr="A picture containing text, track and field&#10;&#10;Description automatically generated">
            <a:extLst>
              <a:ext uri="{FF2B5EF4-FFF2-40B4-BE49-F238E27FC236}">
                <a16:creationId xmlns:a16="http://schemas.microsoft.com/office/drawing/2014/main" id="{E25FCB5F-00C9-4928-A85D-5F71451F69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773839">
            <a:off x="9375775" y="1470025"/>
            <a:ext cx="1247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D6C0-E129-4344-B86B-7683B55A8840}"/>
              </a:ext>
            </a:extLst>
          </p:cNvPr>
          <p:cNvSpPr>
            <a:spLocks noGrp="1"/>
          </p:cNvSpPr>
          <p:nvPr>
            <p:ph type="title"/>
          </p:nvPr>
        </p:nvSpPr>
        <p:spPr/>
        <p:txBody>
          <a:bodyPr/>
          <a:lstStyle/>
          <a:p>
            <a:pPr eaLnBrk="1" hangingPunct="1">
              <a:defRPr/>
            </a:pPr>
            <a:r>
              <a:rPr lang="en-US"/>
              <a:t>NFHS Rules Book as e-Books </a:t>
            </a:r>
          </a:p>
        </p:txBody>
      </p:sp>
      <p:sp>
        <p:nvSpPr>
          <p:cNvPr id="25603" name="Content Placeholder 2">
            <a:extLst>
              <a:ext uri="{FF2B5EF4-FFF2-40B4-BE49-F238E27FC236}">
                <a16:creationId xmlns:a16="http://schemas.microsoft.com/office/drawing/2014/main" id="{B4A88EDA-4FC9-4FB5-B1D5-29DC27EEC972}"/>
              </a:ext>
            </a:extLst>
          </p:cNvPr>
          <p:cNvSpPr>
            <a:spLocks noGrp="1" noChangeArrowheads="1"/>
          </p:cNvSpPr>
          <p:nvPr>
            <p:ph idx="1"/>
          </p:nvPr>
        </p:nvSpPr>
        <p:spPr>
          <a:xfrm>
            <a:off x="6096000" y="1989138"/>
            <a:ext cx="5872163" cy="4338637"/>
          </a:xfrm>
        </p:spPr>
        <p:txBody>
          <a:bodyPr/>
          <a:lstStyle/>
          <a:p>
            <a:pPr eaLnBrk="1" hangingPunct="1"/>
            <a:r>
              <a:rPr lang="en-US" altLang="en-US"/>
              <a:t>E-books features:</a:t>
            </a:r>
          </a:p>
          <a:p>
            <a:pPr lvl="1" eaLnBrk="1" hangingPunct="1"/>
            <a:r>
              <a:rPr lang="en-US" altLang="en-US"/>
              <a:t>Searchable</a:t>
            </a:r>
          </a:p>
          <a:p>
            <a:pPr lvl="1" eaLnBrk="1" hangingPunct="1"/>
            <a:r>
              <a:rPr lang="en-US" altLang="en-US"/>
              <a:t>Highlight areas of interest</a:t>
            </a:r>
          </a:p>
          <a:p>
            <a:pPr lvl="1" eaLnBrk="1" hangingPunct="1"/>
            <a:r>
              <a:rPr lang="en-US" altLang="en-US"/>
              <a:t>Make notes</a:t>
            </a:r>
          </a:p>
          <a:p>
            <a:pPr lvl="1" eaLnBrk="1" hangingPunct="1"/>
            <a:r>
              <a:rPr lang="en-US" altLang="en-US"/>
              <a:t>Easy navigation</a:t>
            </a:r>
          </a:p>
          <a:p>
            <a:pPr lvl="1" eaLnBrk="1" hangingPunct="1"/>
            <a:r>
              <a:rPr lang="en-US" altLang="en-US"/>
              <a:t>Adjustable viewing size</a:t>
            </a:r>
          </a:p>
          <a:p>
            <a:pPr lvl="1" eaLnBrk="1" hangingPunct="1"/>
            <a:r>
              <a:rPr lang="en-US" altLang="en-US"/>
              <a:t>Immediate availability</a:t>
            </a:r>
          </a:p>
        </p:txBody>
      </p:sp>
      <p:sp>
        <p:nvSpPr>
          <p:cNvPr id="4" name="Footer Placeholder 3">
            <a:extLst>
              <a:ext uri="{FF2B5EF4-FFF2-40B4-BE49-F238E27FC236}">
                <a16:creationId xmlns:a16="http://schemas.microsoft.com/office/drawing/2014/main" id="{1E80451E-2A67-4DEF-A6B5-EA4591C61DB6}"/>
              </a:ext>
            </a:extLst>
          </p:cNvPr>
          <p:cNvSpPr>
            <a:spLocks noGrp="1"/>
          </p:cNvSpPr>
          <p:nvPr>
            <p:ph type="ftr" sz="quarter" idx="11"/>
          </p:nvPr>
        </p:nvSpPr>
        <p:spPr/>
        <p:txBody>
          <a:bodyPr/>
          <a:lstStyle/>
          <a:p>
            <a:pPr>
              <a:defRPr/>
            </a:pPr>
            <a:r>
              <a:rPr lang="en-US"/>
              <a:t>www.nfhs.org</a:t>
            </a:r>
          </a:p>
        </p:txBody>
      </p:sp>
      <p:pic>
        <p:nvPicPr>
          <p:cNvPr id="25605" name="Picture 5" descr="Website&#10;&#10;Description automatically generated with medium confidence">
            <a:extLst>
              <a:ext uri="{FF2B5EF4-FFF2-40B4-BE49-F238E27FC236}">
                <a16:creationId xmlns:a16="http://schemas.microsoft.com/office/drawing/2014/main" id="{B0248D35-2BF2-4AA3-978C-1976E2C0C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1885950"/>
            <a:ext cx="358457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BE29-6C15-441E-B97A-B661C26A24B3}"/>
              </a:ext>
            </a:extLst>
          </p:cNvPr>
          <p:cNvSpPr>
            <a:spLocks noGrp="1"/>
          </p:cNvSpPr>
          <p:nvPr>
            <p:ph type="title"/>
          </p:nvPr>
        </p:nvSpPr>
        <p:spPr/>
        <p:txBody>
          <a:bodyPr/>
          <a:lstStyle/>
          <a:p>
            <a:pPr eaLnBrk="1" hangingPunct="1">
              <a:defRPr/>
            </a:pPr>
            <a:r>
              <a:rPr lang="en-US"/>
              <a:t>NEW NFHS Rules App</a:t>
            </a:r>
          </a:p>
        </p:txBody>
      </p:sp>
      <p:sp>
        <p:nvSpPr>
          <p:cNvPr id="27651" name="Content Placeholder 2">
            <a:extLst>
              <a:ext uri="{FF2B5EF4-FFF2-40B4-BE49-F238E27FC236}">
                <a16:creationId xmlns:a16="http://schemas.microsoft.com/office/drawing/2014/main" id="{34D32880-3315-4A8B-9B13-A3C8E635C9C1}"/>
              </a:ext>
            </a:extLst>
          </p:cNvPr>
          <p:cNvSpPr>
            <a:spLocks noGrp="1" noChangeArrowheads="1"/>
          </p:cNvSpPr>
          <p:nvPr>
            <p:ph idx="1"/>
          </p:nvPr>
        </p:nvSpPr>
        <p:spPr>
          <a:xfrm>
            <a:off x="5067300" y="1989138"/>
            <a:ext cx="6900863" cy="4338637"/>
          </a:xfrm>
        </p:spPr>
        <p:txBody>
          <a:bodyPr/>
          <a:lstStyle/>
          <a:p>
            <a:pPr eaLnBrk="1" hangingPunct="1"/>
            <a:r>
              <a:rPr lang="en-US" altLang="en-US" dirty="0"/>
              <a:t>Rules App features:</a:t>
            </a:r>
          </a:p>
          <a:p>
            <a:pPr lvl="1" eaLnBrk="1" hangingPunct="1"/>
            <a:r>
              <a:rPr lang="en-US" altLang="en-US" dirty="0"/>
              <a:t>Searchable</a:t>
            </a:r>
          </a:p>
          <a:p>
            <a:pPr lvl="1" eaLnBrk="1" hangingPunct="1"/>
            <a:r>
              <a:rPr lang="en-US" altLang="en-US" dirty="0"/>
              <a:t>Highlight notes</a:t>
            </a:r>
          </a:p>
          <a:p>
            <a:pPr lvl="1" eaLnBrk="1" hangingPunct="1"/>
            <a:r>
              <a:rPr lang="en-US" altLang="en-US" dirty="0"/>
              <a:t>Bookmarks</a:t>
            </a:r>
          </a:p>
          <a:p>
            <a:pPr lvl="1" eaLnBrk="1" hangingPunct="1"/>
            <a:r>
              <a:rPr lang="en-US" altLang="en-US" dirty="0"/>
              <a:t>Quizzes for all sports</a:t>
            </a:r>
          </a:p>
          <a:p>
            <a:pPr lvl="1" eaLnBrk="1" hangingPunct="1"/>
            <a:r>
              <a:rPr lang="en-US" altLang="en-US" dirty="0"/>
              <a:t>Easy navigation</a:t>
            </a:r>
          </a:p>
          <a:p>
            <a:pPr lvl="1" eaLnBrk="1" hangingPunct="1"/>
            <a:r>
              <a:rPr lang="en-US" altLang="en-US" dirty="0"/>
              <a:t>Immediate availability</a:t>
            </a:r>
          </a:p>
          <a:p>
            <a:pPr lvl="1" eaLnBrk="1" hangingPunct="1"/>
            <a:r>
              <a:rPr lang="en-US" altLang="en-US" dirty="0"/>
              <a:t>Free to paid members of the NFHS Coaches </a:t>
            </a:r>
            <a:br>
              <a:rPr lang="en-US" altLang="en-US" dirty="0"/>
            </a:br>
            <a:r>
              <a:rPr lang="en-US" altLang="en-US" dirty="0"/>
              <a:t>and Officials Associations</a:t>
            </a:r>
          </a:p>
          <a:p>
            <a:pPr lvl="1" eaLnBrk="1" hangingPunct="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85BD4C55-5C90-468F-876E-12A2379B8F36}"/>
              </a:ext>
            </a:extLst>
          </p:cNvPr>
          <p:cNvSpPr>
            <a:spLocks noGrp="1"/>
          </p:cNvSpPr>
          <p:nvPr>
            <p:ph type="ftr" sz="quarter" idx="11"/>
          </p:nvPr>
        </p:nvSpPr>
        <p:spPr/>
        <p:txBody>
          <a:bodyPr/>
          <a:lstStyle/>
          <a:p>
            <a:pPr>
              <a:defRPr/>
            </a:pPr>
            <a:r>
              <a:rPr lang="en-US"/>
              <a:t>www.nfhs.org</a:t>
            </a:r>
          </a:p>
        </p:txBody>
      </p:sp>
      <p:pic>
        <p:nvPicPr>
          <p:cNvPr id="27653" name="Picture 4" descr="A screenshot of a cell phone&#10;&#10;Description automatically generated">
            <a:extLst>
              <a:ext uri="{FF2B5EF4-FFF2-40B4-BE49-F238E27FC236}">
                <a16:creationId xmlns:a16="http://schemas.microsoft.com/office/drawing/2014/main" id="{3AF829B5-F7BD-4BB7-8149-25CDEC3EB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989138"/>
            <a:ext cx="25050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0262B"/>
        </a:solidFill>
        <a:effectLst/>
      </p:bgPr>
    </p:bg>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47328F64-7B87-47A8-A08F-AF27CB0A6B01}"/>
              </a:ext>
            </a:extLst>
          </p:cNvPr>
          <p:cNvSpPr txBox="1">
            <a:spLocks noChangeArrowheads="1"/>
          </p:cNvSpPr>
          <p:nvPr/>
        </p:nvSpPr>
        <p:spPr bwMode="auto">
          <a:xfrm>
            <a:off x="3462338" y="2916238"/>
            <a:ext cx="5267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800" b="1">
                <a:solidFill>
                  <a:schemeClr val="bg1"/>
                </a:solidFill>
                <a:latin typeface="Arial" panose="020B0604020202020204" pitchFamily="34" charset="0"/>
              </a:rPr>
              <a:t>Sponsor Slide </a:t>
            </a:r>
          </a:p>
          <a:p>
            <a:pPr algn="ctr" eaLnBrk="1" hangingPunct="1">
              <a:buFontTx/>
              <a:buNone/>
            </a:pPr>
            <a:r>
              <a:rPr lang="en-US" altLang="en-US" sz="1800">
                <a:solidFill>
                  <a:schemeClr val="bg1"/>
                </a:solidFill>
                <a:latin typeface="Arial" panose="020B0604020202020204" pitchFamily="34" charset="0"/>
              </a:rPr>
              <a:t>remove this text and place artwork centered here</a:t>
            </a:r>
          </a:p>
        </p:txBody>
      </p:sp>
      <p:pic>
        <p:nvPicPr>
          <p:cNvPr id="2" name="Picture 1">
            <a:extLst>
              <a:ext uri="{FF2B5EF4-FFF2-40B4-BE49-F238E27FC236}">
                <a16:creationId xmlns:a16="http://schemas.microsoft.com/office/drawing/2014/main" id="{92CCD002-837C-41A6-85F8-1EB99C38F823}"/>
              </a:ext>
            </a:extLst>
          </p:cNvPr>
          <p:cNvPicPr>
            <a:picLocks noChangeAspect="1"/>
          </p:cNvPicPr>
          <p:nvPr/>
        </p:nvPicPr>
        <p:blipFill>
          <a:blip r:embed="rId3"/>
          <a:stretch>
            <a:fillRect/>
          </a:stretch>
        </p:blipFill>
        <p:spPr>
          <a:xfrm>
            <a:off x="3048" y="0"/>
            <a:ext cx="12188952"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B030-D46E-4A71-91CB-D2FA6251BA92}"/>
              </a:ext>
            </a:extLst>
          </p:cNvPr>
          <p:cNvSpPr>
            <a:spLocks noGrp="1"/>
          </p:cNvSpPr>
          <p:nvPr>
            <p:ph type="ctrTitle"/>
          </p:nvPr>
        </p:nvSpPr>
        <p:spPr>
          <a:xfrm>
            <a:off x="609600" y="3092450"/>
            <a:ext cx="11298238" cy="1241425"/>
          </a:xfrm>
        </p:spPr>
        <p:txBody>
          <a:bodyPr/>
          <a:lstStyle/>
          <a:p>
            <a:pPr eaLnBrk="1" hangingPunct="1">
              <a:defRPr/>
            </a:pPr>
            <a:r>
              <a:rPr lang="en-US" sz="4800" dirty="0">
                <a:latin typeface="Comic Sans MS" panose="030F0702030302020204" pitchFamily="66" charset="0"/>
              </a:rPr>
              <a:t>2021-2022</a:t>
            </a:r>
          </a:p>
        </p:txBody>
      </p:sp>
      <p:sp>
        <p:nvSpPr>
          <p:cNvPr id="35843" name="Subtitle 2">
            <a:extLst>
              <a:ext uri="{FF2B5EF4-FFF2-40B4-BE49-F238E27FC236}">
                <a16:creationId xmlns:a16="http://schemas.microsoft.com/office/drawing/2014/main" id="{9B92EAB6-84E8-4569-9532-20FA4163D949}"/>
              </a:ext>
            </a:extLst>
          </p:cNvPr>
          <p:cNvSpPr>
            <a:spLocks noGrp="1" noChangeArrowheads="1"/>
          </p:cNvSpPr>
          <p:nvPr>
            <p:ph type="subTitle" idx="1"/>
          </p:nvPr>
        </p:nvSpPr>
        <p:spPr>
          <a:xfrm>
            <a:off x="3179763" y="5033963"/>
            <a:ext cx="8728075" cy="1709737"/>
          </a:xfrm>
        </p:spPr>
        <p:txBody>
          <a:bodyPr/>
          <a:lstStyle/>
          <a:p>
            <a:pPr eaLnBrk="1" hangingPunct="1"/>
            <a:r>
              <a:rPr lang="en-US" altLang="en-US" sz="4800" b="1">
                <a:latin typeface="Comic Sans MS" panose="030F0702030302020204" pitchFamily="66" charset="0"/>
              </a:rPr>
              <a:t>NFHS BASKETBALL RULES REMINDER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5914-0D8C-42DA-80E9-E1C0465102BC}"/>
              </a:ext>
            </a:extLst>
          </p:cNvPr>
          <p:cNvSpPr>
            <a:spLocks noGrp="1"/>
          </p:cNvSpPr>
          <p:nvPr>
            <p:ph type="title"/>
          </p:nvPr>
        </p:nvSpPr>
        <p:spPr/>
        <p:txBody>
          <a:bodyPr/>
          <a:lstStyle/>
          <a:p>
            <a:pPr eaLnBrk="1" hangingPunct="1">
              <a:lnSpc>
                <a:spcPct val="107000"/>
              </a:lnSpc>
              <a:defRPr/>
            </a:pPr>
            <a:r>
              <a:rPr lang="en-US" altLang="en-US" sz="4000" cap="none">
                <a:solidFill>
                  <a:schemeClr val="accent3">
                    <a:lumMod val="75000"/>
                  </a:schemeClr>
                </a:solidFill>
                <a:ea typeface="Arial" panose="020B0604020202020204" pitchFamily="34" charset="0"/>
                <a:cs typeface="Calibri" panose="020F0502020204030204" pitchFamily="34" charset="0"/>
              </a:rPr>
              <a:t>2-14 (NEW) SHOT CLOCK</a:t>
            </a:r>
          </a:p>
        </p:txBody>
      </p:sp>
      <p:sp>
        <p:nvSpPr>
          <p:cNvPr id="3" name="Content Placeholder 2">
            <a:extLst>
              <a:ext uri="{FF2B5EF4-FFF2-40B4-BE49-F238E27FC236}">
                <a16:creationId xmlns:a16="http://schemas.microsoft.com/office/drawing/2014/main" id="{6A6C247F-5F0F-4EFB-AC19-055039793BC2}"/>
              </a:ext>
            </a:extLst>
          </p:cNvPr>
          <p:cNvSpPr>
            <a:spLocks noGrp="1"/>
          </p:cNvSpPr>
          <p:nvPr>
            <p:ph idx="1"/>
          </p:nvPr>
        </p:nvSpPr>
        <p:spPr/>
        <p:txBody>
          <a:bodyPr/>
          <a:lstStyle/>
          <a:p>
            <a:pPr marL="0" eaLnBrk="1" hangingPunct="1">
              <a:lnSpc>
                <a:spcPct val="107000"/>
              </a:lnSpc>
              <a:spcBef>
                <a:spcPts val="0"/>
              </a:spcBef>
              <a:spcAft>
                <a:spcPts val="1000"/>
              </a:spcAft>
              <a:tabLst>
                <a:tab pos="346075" algn="l"/>
              </a:tabLst>
              <a:defRPr/>
            </a:pPr>
            <a:r>
              <a:rPr lang="en-US" sz="2800">
                <a:ea typeface="Arial" panose="020B0604020202020204" pitchFamily="34" charset="0"/>
                <a:cs typeface="Calibri" panose="020F0502020204030204" pitchFamily="34" charset="0"/>
              </a:rPr>
              <a:t>By state association adoption, effective with the 2022-2023  	season, member state associations may establish a shot clock in 	which the team in control shall attempt a try for field goal within 	35 seconds after gaining team control. </a:t>
            </a:r>
            <a:endParaRPr lang="en-US" sz="2800">
              <a:ea typeface="Calibri" panose="020F0502020204030204" pitchFamily="34" charset="0"/>
              <a:cs typeface="Times New Roman" panose="02020603050405020304" pitchFamily="18" charset="0"/>
            </a:endParaRPr>
          </a:p>
          <a:p>
            <a:pPr marL="787400" lvl="1" eaLnBrk="1" hangingPunct="1">
              <a:lnSpc>
                <a:spcPct val="107000"/>
              </a:lnSpc>
              <a:spcBef>
                <a:spcPts val="0"/>
              </a:spcBef>
              <a:spcAft>
                <a:spcPts val="1000"/>
              </a:spcAft>
              <a:defRPr/>
            </a:pPr>
            <a:r>
              <a:rPr lang="en-US" sz="2600">
                <a:ea typeface="Arial" panose="020B0604020202020204" pitchFamily="34" charset="0"/>
                <a:cs typeface="Calibri" panose="020F0502020204030204" pitchFamily="34" charset="0"/>
              </a:rPr>
              <a:t>ART. 1   This shall be regulated by a visible shot clock. </a:t>
            </a:r>
            <a:endParaRPr lang="en-US" sz="2600">
              <a:ea typeface="Calibri" panose="020F0502020204030204" pitchFamily="34" charset="0"/>
              <a:cs typeface="Times New Roman" panose="02020603050405020304" pitchFamily="18" charset="0"/>
            </a:endParaRPr>
          </a:p>
          <a:p>
            <a:pPr marL="787400" lvl="1" eaLnBrk="1" hangingPunct="1">
              <a:lnSpc>
                <a:spcPct val="107000"/>
              </a:lnSpc>
              <a:spcBef>
                <a:spcPts val="0"/>
              </a:spcBef>
              <a:spcAft>
                <a:spcPts val="1000"/>
              </a:spcAft>
              <a:defRPr/>
            </a:pPr>
            <a:r>
              <a:rPr lang="en-US" sz="2600">
                <a:ea typeface="Arial" panose="020B0604020202020204" pitchFamily="34" charset="0"/>
                <a:cs typeface="Calibri" panose="020F0502020204030204" pitchFamily="34" charset="0"/>
              </a:rPr>
              <a:t>ART. 2   The tap or try for field goal shall leave the shooter's hand before the expiration of time and subsequently strike the basket ring or enter the basket before or after the shot clock period has expired</a:t>
            </a:r>
            <a:r>
              <a:rPr lang="en-US" sz="1600" b="1">
                <a:ea typeface="Arial" panose="020B0604020202020204" pitchFamily="34" charset="0"/>
                <a:cs typeface="Calibri" panose="020F0502020204030204" pitchFamily="34" charset="0"/>
              </a:rPr>
              <a:t>. </a:t>
            </a:r>
            <a:endParaRPr lang="en-US" sz="1600">
              <a:ea typeface="Calibri" panose="020F0502020204030204" pitchFamily="34" charset="0"/>
              <a:cs typeface="Times New Roman" panose="02020603050405020304" pitchFamily="18" charset="0"/>
            </a:endParaRPr>
          </a:p>
          <a:p>
            <a:pPr eaLnBrk="1" hangingPunct="1">
              <a:defRPr/>
            </a:pPr>
            <a:endParaRPr lang="en-US"/>
          </a:p>
        </p:txBody>
      </p:sp>
      <p:sp>
        <p:nvSpPr>
          <p:cNvPr id="4" name="Footer Placeholder 3">
            <a:extLst>
              <a:ext uri="{FF2B5EF4-FFF2-40B4-BE49-F238E27FC236}">
                <a16:creationId xmlns:a16="http://schemas.microsoft.com/office/drawing/2014/main" id="{83CA311D-3E08-4C4E-A0B3-F94B5F294ED3}"/>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B3DE-D3B3-4929-888C-06EABD0D1602}"/>
              </a:ext>
            </a:extLst>
          </p:cNvPr>
          <p:cNvSpPr>
            <a:spLocks noGrp="1"/>
          </p:cNvSpPr>
          <p:nvPr>
            <p:ph type="title"/>
          </p:nvPr>
        </p:nvSpPr>
        <p:spPr/>
        <p:txBody>
          <a:bodyPr/>
          <a:lstStyle/>
          <a:p>
            <a:r>
              <a:rPr lang="en-US"/>
              <a:t>DATES TO BE AWARE</a:t>
            </a:r>
          </a:p>
        </p:txBody>
      </p:sp>
      <p:sp>
        <p:nvSpPr>
          <p:cNvPr id="3" name="Content Placeholder 2">
            <a:extLst>
              <a:ext uri="{FF2B5EF4-FFF2-40B4-BE49-F238E27FC236}">
                <a16:creationId xmlns:a16="http://schemas.microsoft.com/office/drawing/2014/main" id="{86645EE5-AEF6-411E-B086-6D1CB0A07F55}"/>
              </a:ext>
            </a:extLst>
          </p:cNvPr>
          <p:cNvSpPr>
            <a:spLocks noGrp="1"/>
          </p:cNvSpPr>
          <p:nvPr>
            <p:ph idx="1"/>
          </p:nvPr>
        </p:nvSpPr>
        <p:spPr>
          <a:xfrm>
            <a:off x="1940984" y="1958181"/>
            <a:ext cx="10026649" cy="4338637"/>
          </a:xfrm>
        </p:spPr>
        <p:txBody>
          <a:bodyPr/>
          <a:lstStyle/>
          <a:p>
            <a:r>
              <a:rPr lang="en-US"/>
              <a:t>Online Rules Interpretation Meeting – Thursday, September 23, 2021, 2:00 EDT</a:t>
            </a:r>
          </a:p>
          <a:p>
            <a:endParaRPr lang="en-US"/>
          </a:p>
          <a:p>
            <a:r>
              <a:rPr lang="en-US"/>
              <a:t>Mid-Season Webinar – Thursday, January 13, 2022, 2:00 EST</a:t>
            </a:r>
          </a:p>
          <a:p>
            <a:endParaRPr lang="en-US"/>
          </a:p>
          <a:p>
            <a:r>
              <a:rPr lang="en-US"/>
              <a:t>New Basketball Rules Proposals Due -  March 1, 2022</a:t>
            </a:r>
          </a:p>
          <a:p>
            <a:endParaRPr lang="en-US"/>
          </a:p>
          <a:p>
            <a:r>
              <a:rPr lang="en-US"/>
              <a:t>Basketball Rules Committee Meeting – April 11 - 13, 2022</a:t>
            </a:r>
          </a:p>
          <a:p>
            <a:endParaRPr lang="en-US"/>
          </a:p>
          <a:p>
            <a:endParaRPr lang="en-US"/>
          </a:p>
          <a:p>
            <a:endParaRPr lang="en-US"/>
          </a:p>
        </p:txBody>
      </p:sp>
      <p:sp>
        <p:nvSpPr>
          <p:cNvPr id="4" name="Footer Placeholder 3">
            <a:extLst>
              <a:ext uri="{FF2B5EF4-FFF2-40B4-BE49-F238E27FC236}">
                <a16:creationId xmlns:a16="http://schemas.microsoft.com/office/drawing/2014/main" id="{D3B8F966-F44A-4AC1-8A12-CA5BF79659A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5351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C297-722C-43D7-9C70-B8AD15217C6D}"/>
              </a:ext>
            </a:extLst>
          </p:cNvPr>
          <p:cNvSpPr>
            <a:spLocks noGrp="1"/>
          </p:cNvSpPr>
          <p:nvPr>
            <p:ph type="title"/>
          </p:nvPr>
        </p:nvSpPr>
        <p:spPr/>
        <p:txBody>
          <a:bodyPr/>
          <a:lstStyle/>
          <a:p>
            <a:r>
              <a:rPr lang="en-US"/>
              <a:t>SHOT CLOCK</a:t>
            </a:r>
          </a:p>
        </p:txBody>
      </p:sp>
      <p:sp>
        <p:nvSpPr>
          <p:cNvPr id="3" name="Content Placeholder 2">
            <a:extLst>
              <a:ext uri="{FF2B5EF4-FFF2-40B4-BE49-F238E27FC236}">
                <a16:creationId xmlns:a16="http://schemas.microsoft.com/office/drawing/2014/main" id="{61756D7A-3AE7-4A59-98B2-71D06FCD71D3}"/>
              </a:ext>
            </a:extLst>
          </p:cNvPr>
          <p:cNvSpPr>
            <a:spLocks noGrp="1"/>
          </p:cNvSpPr>
          <p:nvPr>
            <p:ph idx="1"/>
          </p:nvPr>
        </p:nvSpPr>
        <p:spPr/>
        <p:txBody>
          <a:bodyPr/>
          <a:lstStyle/>
          <a:p>
            <a:pPr lvl="1"/>
            <a:r>
              <a:rPr lang="en-US"/>
              <a:t>Shot clock regulations as printed in the 2021-22 Basketball Rules Book must be followed to be in compliance with NFHS rules.</a:t>
            </a:r>
          </a:p>
        </p:txBody>
      </p:sp>
      <p:sp>
        <p:nvSpPr>
          <p:cNvPr id="4" name="Footer Placeholder 3">
            <a:extLst>
              <a:ext uri="{FF2B5EF4-FFF2-40B4-BE49-F238E27FC236}">
                <a16:creationId xmlns:a16="http://schemas.microsoft.com/office/drawing/2014/main" id="{E51D596A-5940-4FC6-B0A1-B6C71E66366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29084931"/>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22 NFHS Stock PowerPoint Slides_Wide Format" id="{4EF48304-3E62-4DC0-B48E-F5452B1D0C02}" vid="{664741C7-D7DE-45CA-B272-D34D9B2383A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5.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CEADCAD1-10EE-42A8-ABDE-B73DA9B4AFF1}" vid="{B2EB68AA-BEFD-472A-A2F5-7556A722625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69CA04A0ED8448A0B4D295BC1D9118" ma:contentTypeVersion="16" ma:contentTypeDescription="Create a new document." ma:contentTypeScope="" ma:versionID="2f7239cba81dc276b92148535057d73f">
  <xsd:schema xmlns:xsd="http://www.w3.org/2001/XMLSchema" xmlns:xs="http://www.w3.org/2001/XMLSchema" xmlns:p="http://schemas.microsoft.com/office/2006/metadata/properties" xmlns:ns1="http://schemas.microsoft.com/sharepoint/v3" xmlns:ns3="b4cb0f02-3c2b-4fef-97a7-4b09cd56ff12" xmlns:ns4="19c3b78d-99b7-455c-a43a-975a02b02fc9" targetNamespace="http://schemas.microsoft.com/office/2006/metadata/properties" ma:root="true" ma:fieldsID="854a0463d6d0db0c8de047acab1b7f27" ns1:_="" ns3:_="" ns4:_="">
    <xsd:import namespace="http://schemas.microsoft.com/sharepoint/v3"/>
    <xsd:import namespace="b4cb0f02-3c2b-4fef-97a7-4b09cd56ff12"/>
    <xsd:import namespace="19c3b78d-99b7-455c-a43a-975a02b02f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b0f02-3c2b-4fef-97a7-4b09cd56f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c3b78d-99b7-455c-a43a-975a02b02f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672C787-6F8E-41B4-8A68-D413405B6C7E}">
  <ds:schemaRefs>
    <ds:schemaRef ds:uri="19c3b78d-99b7-455c-a43a-975a02b02fc9"/>
    <ds:schemaRef ds:uri="b4cb0f02-3c2b-4fef-97a7-4b09cd56ff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B8277D50-A8F4-41EA-8AAF-2B8EFD1D1E78}">
  <ds:schemaRefs>
    <ds:schemaRef ds:uri="19c3b78d-99b7-455c-a43a-975a02b02fc9"/>
    <ds:schemaRef ds:uri="b4cb0f02-3c2b-4fef-97a7-4b09cd56ff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1091</TotalTime>
  <Words>9107</Words>
  <Application>Microsoft Office PowerPoint</Application>
  <PresentationFormat>Widescreen</PresentationFormat>
  <Paragraphs>696</Paragraphs>
  <Slides>80</Slides>
  <Notes>78</Notes>
  <HiddenSlides>0</HiddenSlides>
  <MMClips>1</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80</vt:i4>
      </vt:variant>
    </vt:vector>
  </HeadingPairs>
  <TitlesOfParts>
    <vt:vector size="94" baseType="lpstr">
      <vt:lpstr>Acumin Pro Ultra Black</vt:lpstr>
      <vt:lpstr>Arial</vt:lpstr>
      <vt:lpstr>Arial Rounded MT Bold</vt:lpstr>
      <vt:lpstr>Calibri</vt:lpstr>
      <vt:lpstr>Calibri Light</vt:lpstr>
      <vt:lpstr>Comic Sans MS</vt:lpstr>
      <vt:lpstr>Courier New</vt:lpstr>
      <vt:lpstr>Wingdings</vt:lpstr>
      <vt:lpstr>Office Theme</vt:lpstr>
      <vt:lpstr>Custom Design</vt:lpstr>
      <vt:lpstr>1_Custom Design</vt:lpstr>
      <vt:lpstr>Office Theme</vt:lpstr>
      <vt:lpstr>1_Office Theme</vt:lpstr>
      <vt:lpstr>Picture</vt:lpstr>
      <vt:lpstr>Welcome CT Basketball Officials</vt:lpstr>
      <vt:lpstr>&gt; 21-22 Rules/Points of Emphasis  &gt; CT Concussion Management &gt; CT Adopted Mechanics </vt:lpstr>
      <vt:lpstr>General Information</vt:lpstr>
      <vt:lpstr>PowerPoint Presentation</vt:lpstr>
      <vt:lpstr>Q-collar</vt:lpstr>
      <vt:lpstr>VISITING team jerseys gray color spectrum chart</vt:lpstr>
      <vt:lpstr>PowerPoint Presentation</vt:lpstr>
      <vt:lpstr>2-14 (NEW) SHOT CLOCK</vt:lpstr>
      <vt:lpstr>SHOT CLOCK</vt:lpstr>
      <vt:lpstr>2-14 (NEW) shot clock STATE ADOPTION 2022-23</vt:lpstr>
      <vt:lpstr>3-5-4e (NEW) HEAD COVERINGS  FOR RELIGIOUS REASONS</vt:lpstr>
      <vt:lpstr>3-5-4e (NEW) RELIGIOUS HEAD COVERINGS</vt:lpstr>
      <vt:lpstr>3-5-4F EXCEPTION  HEAD COVERING FOR  MEDICAL OR COSMETIC REASONS </vt:lpstr>
      <vt:lpstr>3-5-4f Head coverings worn for medical  or cosmetic reasons</vt:lpstr>
      <vt:lpstr>The MANUAL- Part 3 - SIGNALS 36 &amp; 37</vt:lpstr>
      <vt:lpstr>ELIMINATION OF TEAM CONTROL SIGNAL</vt:lpstr>
      <vt:lpstr>PowerPoint Presentation</vt:lpstr>
      <vt:lpstr> OFFICIATING MECHANICS AND SIGNALS </vt:lpstr>
      <vt:lpstr> OFFICIATING MECHANICS AND SIGNALS (cont.) </vt:lpstr>
      <vt:lpstr>OFFICIATING MECHANICS AND SIGNALS</vt:lpstr>
      <vt:lpstr> TIME-OUT ADMINISTRATION  </vt:lpstr>
      <vt:lpstr>TIME-OUT ADMINISTRATION (cont.)</vt:lpstr>
      <vt:lpstr>TIMEOUT ADMINISTRATION</vt:lpstr>
      <vt:lpstr> UNSPORTING CONDUCT </vt:lpstr>
      <vt:lpstr>UNSPORTING CONDUCT (cont.)</vt:lpstr>
      <vt:lpstr>UNSPORTING CONDUCT</vt:lpstr>
      <vt:lpstr> SCREENING </vt:lpstr>
      <vt:lpstr>SCREENING (cont.)</vt:lpstr>
      <vt:lpstr>SCREENING (cont.)</vt:lpstr>
      <vt:lpstr>SCREENING (cont.)</vt:lpstr>
      <vt:lpstr>SCREENING</vt:lpstr>
      <vt:lpstr>EURO-STEPS, SPIN MOVES, AND JUMP STOPS – LEGAL OR ILLEGAL?</vt:lpstr>
      <vt:lpstr>EURO-STEPS, SPIN MOVES, AND JUMP STOPS – LEGAL OR ILLEGAL?</vt:lpstr>
      <vt:lpstr>EURO-STEPS, SPIN MOVES AND JUMP STOPS: LEGAL OR ILLEGAL?</vt:lpstr>
      <vt:lpstr>EURO-STEPS, SPIN MOVES, AND JUMP STOPS – LEGAL OR ILLEGAL? (cont.)</vt:lpstr>
      <vt:lpstr>EURO-STEPS, SPIN MOVES, AND JUMP STOPS – LEGAL OR ILLEGAL? (cont.)</vt:lpstr>
      <vt:lpstr>EURO-STEPS, SPIN MOVES AND JUMP STOPS: LEGAL OR ILLEGAL?</vt:lpstr>
      <vt:lpstr>EURO-STEPS, SPIN MOVES, AND JUMP STOPS – LEGAL OR ILLEGAL? (cont.)</vt:lpstr>
      <vt:lpstr>EURO-STEPS, SPIN MOVES, AND JUMP STOPS – LEGAL OR ILLEGAL? (cont.)</vt:lpstr>
      <vt:lpstr>EURO-STEPS, SPIN MOVES AND JUMP STOPS: LEGAL OR ILLEGAL?</vt:lpstr>
      <vt:lpstr>TRAVELING - BASIC FUNDAMENTALS</vt:lpstr>
      <vt:lpstr>TRAVELING - BASIC FUNDAMENTALS (cont.)</vt:lpstr>
      <vt:lpstr>TRAVELING: BASIC FUNDAMENTALS</vt:lpstr>
      <vt:lpstr>PowerPoint Presentation</vt:lpstr>
      <vt:lpstr>PowerPoint Presentation</vt:lpstr>
      <vt:lpstr>Concussion Management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IAABO</vt:lpstr>
      <vt:lpstr>  What Questions do you have?</vt:lpstr>
      <vt:lpstr>CaseBook Error</vt:lpstr>
      <vt:lpstr>National federation of state high school associations  (NFHS) </vt:lpstr>
      <vt:lpstr>NFHS Basketball rule changes</vt:lpstr>
      <vt:lpstr>NFHS OFFICIALS Education </vt:lpstr>
      <vt:lpstr>PowerPoint Presentation</vt:lpstr>
      <vt:lpstr>PowerPoint Presentation</vt:lpstr>
      <vt:lpstr> NFHS Learning Center</vt:lpstr>
      <vt:lpstr>PowerPoint Presentation</vt:lpstr>
      <vt:lpstr>NFHS Network</vt:lpstr>
      <vt:lpstr>NFHS Network</vt:lpstr>
      <vt:lpstr>PowerPoint Presentation</vt:lpstr>
      <vt:lpstr>Thank You</vt:lpstr>
      <vt:lpstr>National Federation of  State High School Associations</vt:lpstr>
      <vt:lpstr>NFHS Rules Review Committee</vt:lpstr>
      <vt:lpstr>National Federation of  State High School Associations</vt:lpstr>
      <vt:lpstr>NFHS Rules Book as e-Books </vt:lpstr>
      <vt:lpstr>NEW NFHS Rules App</vt:lpstr>
      <vt:lpstr>PowerPoint Presentation</vt:lpstr>
      <vt:lpstr>2021-2022</vt:lpstr>
      <vt:lpstr>DATES TO BE AWARE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NFHS Sport Rules PowerPoint</dc:title>
  <dc:creator>Kim Vogel</dc:creator>
  <cp:lastModifiedBy>Cindy and Charley Harbach</cp:lastModifiedBy>
  <cp:revision>21</cp:revision>
  <cp:lastPrinted>2020-02-10T18:46:21Z</cp:lastPrinted>
  <dcterms:created xsi:type="dcterms:W3CDTF">2021-04-27T13:07:58Z</dcterms:created>
  <dcterms:modified xsi:type="dcterms:W3CDTF">2021-10-07T00:59:20Z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0x0101006B69CA04A0ED8448A0B4D295BC1D9118</vt:lpwstr>
  </property>
</Properties>
</file>